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256" r:id="rId2"/>
    <p:sldId id="583" r:id="rId3"/>
    <p:sldId id="582" r:id="rId4"/>
    <p:sldId id="336" r:id="rId5"/>
    <p:sldId id="340" r:id="rId6"/>
    <p:sldId id="341" r:id="rId7"/>
    <p:sldId id="342" r:id="rId8"/>
    <p:sldId id="343" r:id="rId9"/>
    <p:sldId id="344" r:id="rId10"/>
    <p:sldId id="345" r:id="rId11"/>
    <p:sldId id="549" r:id="rId12"/>
    <p:sldId id="550" r:id="rId13"/>
    <p:sldId id="347" r:id="rId14"/>
    <p:sldId id="348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567" r:id="rId27"/>
    <p:sldId id="568" r:id="rId28"/>
    <p:sldId id="570" r:id="rId29"/>
    <p:sldId id="373" r:id="rId30"/>
    <p:sldId id="374" r:id="rId31"/>
    <p:sldId id="375" r:id="rId32"/>
    <p:sldId id="376" r:id="rId33"/>
    <p:sldId id="377" r:id="rId34"/>
    <p:sldId id="378" r:id="rId35"/>
    <p:sldId id="384" r:id="rId36"/>
    <p:sldId id="385" r:id="rId37"/>
    <p:sldId id="559" r:id="rId38"/>
    <p:sldId id="643" r:id="rId39"/>
    <p:sldId id="644" r:id="rId40"/>
    <p:sldId id="645" r:id="rId41"/>
    <p:sldId id="646" r:id="rId42"/>
    <p:sldId id="561" r:id="rId43"/>
    <p:sldId id="563" r:id="rId44"/>
    <p:sldId id="564" r:id="rId45"/>
    <p:sldId id="565" r:id="rId46"/>
    <p:sldId id="560" r:id="rId47"/>
    <p:sldId id="640" r:id="rId48"/>
    <p:sldId id="386" r:id="rId49"/>
    <p:sldId id="571" r:id="rId50"/>
    <p:sldId id="394" r:id="rId51"/>
    <p:sldId id="616" r:id="rId52"/>
    <p:sldId id="618" r:id="rId53"/>
    <p:sldId id="619" r:id="rId54"/>
    <p:sldId id="638" r:id="rId55"/>
    <p:sldId id="620" r:id="rId56"/>
    <p:sldId id="639" r:id="rId57"/>
    <p:sldId id="621" r:id="rId58"/>
    <p:sldId id="622" r:id="rId59"/>
    <p:sldId id="414" r:id="rId60"/>
    <p:sldId id="415" r:id="rId61"/>
    <p:sldId id="416" r:id="rId62"/>
    <p:sldId id="418" r:id="rId63"/>
    <p:sldId id="641" r:id="rId64"/>
    <p:sldId id="642" r:id="rId65"/>
    <p:sldId id="423" r:id="rId66"/>
    <p:sldId id="572" r:id="rId67"/>
    <p:sldId id="424" r:id="rId68"/>
    <p:sldId id="590" r:id="rId69"/>
    <p:sldId id="591" r:id="rId70"/>
    <p:sldId id="592" r:id="rId71"/>
    <p:sldId id="593" r:id="rId72"/>
    <p:sldId id="632" r:id="rId73"/>
    <p:sldId id="633" r:id="rId74"/>
    <p:sldId id="634" r:id="rId75"/>
    <p:sldId id="635" r:id="rId76"/>
    <p:sldId id="594" r:id="rId77"/>
    <p:sldId id="595" r:id="rId78"/>
    <p:sldId id="596" r:id="rId79"/>
    <p:sldId id="598" r:id="rId80"/>
    <p:sldId id="429" r:id="rId81"/>
    <p:sldId id="430" r:id="rId82"/>
    <p:sldId id="431" r:id="rId83"/>
    <p:sldId id="637" r:id="rId84"/>
    <p:sldId id="396" r:id="rId85"/>
    <p:sldId id="625" r:id="rId86"/>
    <p:sldId id="626" r:id="rId87"/>
    <p:sldId id="426" r:id="rId88"/>
    <p:sldId id="432" r:id="rId89"/>
    <p:sldId id="433" r:id="rId90"/>
    <p:sldId id="434" r:id="rId91"/>
    <p:sldId id="574" r:id="rId92"/>
    <p:sldId id="435" r:id="rId93"/>
    <p:sldId id="436" r:id="rId94"/>
    <p:sldId id="437" r:id="rId95"/>
    <p:sldId id="439" r:id="rId96"/>
    <p:sldId id="440" r:id="rId97"/>
    <p:sldId id="441" r:id="rId98"/>
    <p:sldId id="442" r:id="rId99"/>
    <p:sldId id="443" r:id="rId100"/>
    <p:sldId id="444" r:id="rId101"/>
    <p:sldId id="445" r:id="rId102"/>
    <p:sldId id="446" r:id="rId103"/>
    <p:sldId id="447" r:id="rId104"/>
    <p:sldId id="448" r:id="rId105"/>
    <p:sldId id="449" r:id="rId106"/>
    <p:sldId id="627" r:id="rId107"/>
    <p:sldId id="270" r:id="rId108"/>
    <p:sldId id="276" r:id="rId109"/>
    <p:sldId id="277" r:id="rId110"/>
    <p:sldId id="269" r:id="rId111"/>
    <p:sldId id="628" r:id="rId112"/>
    <p:sldId id="629" r:id="rId113"/>
    <p:sldId id="630" r:id="rId114"/>
    <p:sldId id="548" r:id="rId115"/>
    <p:sldId id="527" r:id="rId116"/>
    <p:sldId id="528" r:id="rId117"/>
    <p:sldId id="529" r:id="rId118"/>
    <p:sldId id="530" r:id="rId119"/>
    <p:sldId id="531" r:id="rId120"/>
    <p:sldId id="532" r:id="rId121"/>
    <p:sldId id="533" r:id="rId122"/>
    <p:sldId id="534" r:id="rId123"/>
    <p:sldId id="535" r:id="rId124"/>
    <p:sldId id="536" r:id="rId125"/>
    <p:sldId id="537" r:id="rId126"/>
    <p:sldId id="538" r:id="rId127"/>
    <p:sldId id="539" r:id="rId128"/>
    <p:sldId id="540" r:id="rId129"/>
    <p:sldId id="541" r:id="rId130"/>
    <p:sldId id="542" r:id="rId131"/>
    <p:sldId id="543" r:id="rId132"/>
    <p:sldId id="544" r:id="rId133"/>
    <p:sldId id="545" r:id="rId134"/>
    <p:sldId id="624" r:id="rId135"/>
    <p:sldId id="636" r:id="rId136"/>
    <p:sldId id="631" r:id="rId1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9"/>
    <p:restoredTop sz="92624" autoAdjust="0"/>
  </p:normalViewPr>
  <p:slideViewPr>
    <p:cSldViewPr>
      <p:cViewPr varScale="1">
        <p:scale>
          <a:sx n="68" d="100"/>
          <a:sy n="68" d="100"/>
        </p:scale>
        <p:origin x="10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30T05:57:14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8749,'10'4'1185,"-1"-1"-1922,-9-3-2231,0 0 2473,26-14 495,-18 6 0,18-7 0,-25 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1AFAF-7982-4DB8-AD77-B9CCF36901C4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E30E8-3254-4736-A2DF-38B2ED9434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02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E30E8-3254-4736-A2DF-38B2ED9434D9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447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6D2AD93-B8B9-4A4C-80EC-CD227A8F95BD}" type="slidenum">
              <a:rPr lang="en-US" altLang="zh-TW">
                <a:latin typeface="Calibri" pitchFamily="34" charset="0"/>
              </a:rPr>
              <a:pPr eaLnBrk="1" hangingPunct="1"/>
              <a:t>32</a:t>
            </a:fld>
            <a:endParaRPr lang="en-US" altLang="zh-TW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3BF7FA7-E292-4267-B066-FC224CFE9362}" type="slidenum">
              <a:rPr lang="en-US" altLang="zh-TW">
                <a:latin typeface="Calibri" pitchFamily="34" charset="0"/>
              </a:rPr>
              <a:pPr eaLnBrk="1" hangingPunct="1"/>
              <a:t>33</a:t>
            </a:fld>
            <a:endParaRPr lang="en-US" altLang="zh-TW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6F05D8A-893F-4589-B589-E6BC071D7064}" type="slidenum">
              <a:rPr lang="en-US" altLang="zh-TW">
                <a:latin typeface="Calibri" pitchFamily="34" charset="0"/>
              </a:rPr>
              <a:pPr eaLnBrk="1" hangingPunct="1"/>
              <a:t>38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83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3DCB7EE-97B9-44AD-9227-067A0B5432A1}" type="slidenum">
              <a:rPr lang="en-US" altLang="zh-TW">
                <a:latin typeface="Calibri" pitchFamily="34" charset="0"/>
              </a:rPr>
              <a:pPr eaLnBrk="1" hangingPunct="1"/>
              <a:t>39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6D2AD93-B8B9-4A4C-80EC-CD227A8F95BD}" type="slidenum">
              <a:rPr lang="en-US" altLang="zh-TW">
                <a:latin typeface="Calibri" pitchFamily="34" charset="0"/>
              </a:rPr>
              <a:pPr eaLnBrk="1" hangingPunct="1"/>
              <a:t>40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88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3BF7FA7-E292-4267-B066-FC224CFE9362}" type="slidenum">
              <a:rPr lang="en-US" altLang="zh-TW">
                <a:latin typeface="Calibri" pitchFamily="34" charset="0"/>
              </a:rPr>
              <a:pPr eaLnBrk="1" hangingPunct="1"/>
              <a:t>41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13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A87E607-78CB-4735-A845-87968E59C7F9}" type="slidenum">
              <a:rPr lang="en-US" altLang="zh-TW"/>
              <a:pPr eaLnBrk="1" hangingPunct="1"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92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66349-0244-4CDB-B171-F7A32FB42588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06569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4DC89-8246-4E6A-BC75-CDDCB47A8D38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745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62A96-0D5C-484B-A3CB-DC80D9D1FFDF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0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1392"/>
            <a:fld id="{4EE3B3EE-3CD6-4E0D-BD42-34D565D868CA}" type="slidenum">
              <a:rPr lang="en-US" smtClean="0"/>
              <a:pPr defTabSz="911392"/>
              <a:t>8</a:t>
            </a:fld>
            <a:endParaRPr lang="en-US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143001" y="686406"/>
            <a:ext cx="4572000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520" tIns="44760" rIns="89520" bIns="44760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9852" cy="4113892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4DC89-8246-4E6A-BC75-CDDCB47A8D38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02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6F05D8A-893F-4589-B589-E6BC071D7064}" type="slidenum">
              <a:rPr lang="en-US" altLang="zh-TW">
                <a:latin typeface="Calibri" pitchFamily="34" charset="0"/>
              </a:rPr>
              <a:pPr eaLnBrk="1" hangingPunct="1"/>
              <a:t>52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058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3DCB7EE-97B9-44AD-9227-067A0B5432A1}" type="slidenum">
              <a:rPr lang="en-US" altLang="zh-TW">
                <a:latin typeface="Calibri" pitchFamily="34" charset="0"/>
              </a:rPr>
              <a:pPr eaLnBrk="1" hangingPunct="1"/>
              <a:t>53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9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3DCB7EE-97B9-44AD-9227-067A0B5432A1}" type="slidenum">
              <a:rPr lang="en-US" altLang="zh-TW">
                <a:latin typeface="Calibri" pitchFamily="34" charset="0"/>
              </a:rPr>
              <a:pPr eaLnBrk="1" hangingPunct="1"/>
              <a:t>54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2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6D2AD93-B8B9-4A4C-80EC-CD227A8F95BD}" type="slidenum">
              <a:rPr lang="en-US" altLang="zh-TW">
                <a:latin typeface="Calibri" pitchFamily="34" charset="0"/>
              </a:rPr>
              <a:pPr eaLnBrk="1" hangingPunct="1"/>
              <a:t>55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59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6D2AD93-B8B9-4A4C-80EC-CD227A8F95BD}" type="slidenum">
              <a:rPr lang="en-US" altLang="zh-TW">
                <a:latin typeface="Calibri" pitchFamily="34" charset="0"/>
              </a:rPr>
              <a:pPr eaLnBrk="1" hangingPunct="1"/>
              <a:t>56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362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3BF7FA7-E292-4267-B066-FC224CFE9362}" type="slidenum">
              <a:rPr lang="en-US" altLang="zh-TW">
                <a:latin typeface="Calibri" pitchFamily="34" charset="0"/>
              </a:rPr>
              <a:pPr eaLnBrk="1" hangingPunct="1"/>
              <a:t>57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05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66349-0244-4CDB-B171-F7A32FB42588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96542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6F05D8A-893F-4589-B589-E6BC071D7064}" type="slidenum">
              <a:rPr lang="en-US" altLang="zh-TW">
                <a:latin typeface="Calibri" pitchFamily="34" charset="0"/>
              </a:rPr>
              <a:pPr eaLnBrk="1" hangingPunct="1"/>
              <a:t>72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62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3DCB7EE-97B9-44AD-9227-067A0B5432A1}" type="slidenum">
              <a:rPr lang="en-US" altLang="zh-TW">
                <a:latin typeface="Calibri" pitchFamily="34" charset="0"/>
              </a:rPr>
              <a:pPr eaLnBrk="1" hangingPunct="1"/>
              <a:t>73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79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28005" indent="-37470849"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155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31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465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62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D8B7450-B9E1-45BC-B100-B34E9AF5154D}" type="slidenum">
              <a:rPr lang="en-US" altLang="zh-TW" sz="1200" i="0"/>
              <a:pPr eaLnBrk="1" hangingPunct="1"/>
              <a:t>16</a:t>
            </a:fld>
            <a:endParaRPr lang="en-US" altLang="zh-TW" sz="1200" i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6D2AD93-B8B9-4A4C-80EC-CD227A8F95BD}" type="slidenum">
              <a:rPr lang="en-US" altLang="zh-TW">
                <a:latin typeface="Calibri" pitchFamily="34" charset="0"/>
              </a:rPr>
              <a:pPr eaLnBrk="1" hangingPunct="1"/>
              <a:t>74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15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3BF7FA7-E292-4267-B066-FC224CFE9362}" type="slidenum">
              <a:rPr lang="en-US" altLang="zh-TW">
                <a:latin typeface="Calibri" pitchFamily="34" charset="0"/>
              </a:rPr>
              <a:pPr eaLnBrk="1" hangingPunct="1"/>
              <a:t>75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3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A87E607-78CB-4735-A845-87968E59C7F9}" type="slidenum">
              <a:rPr lang="en-US" altLang="zh-TW"/>
              <a:pPr eaLnBrk="1" hangingPunct="1"/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4104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04CCD9-6075-46A5-AA06-D4E6CD9D07DB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92692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E30E8-3254-4736-A2DF-38B2ED9434D9}" type="slidenum">
              <a:rPr lang="zh-TW" altLang="en-US" smtClean="0"/>
              <a:pPr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5767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62A96-0D5C-484B-A3CB-DC80D9D1FFDF}" type="slidenum">
              <a:rPr lang="zh-TW" altLang="en-US" smtClean="0"/>
              <a:pPr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03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62A96-0D5C-484B-A3CB-DC80D9D1FFDF}" type="slidenum">
              <a:rPr lang="zh-TW" altLang="en-US" smtClean="0"/>
              <a:pPr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03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62A96-0D5C-484B-A3CB-DC80D9D1FFDF}" type="slidenum">
              <a:rPr lang="zh-TW" altLang="en-US" smtClean="0"/>
              <a:pPr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03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47BE64-5AB3-4C36-BC9B-AB6AE59A6884}" type="slidenum">
              <a:rPr lang="en-US"/>
              <a:pPr/>
              <a:t>95</a:t>
            </a:fld>
            <a:endParaRPr lang="en-US"/>
          </a:p>
        </p:txBody>
      </p:sp>
      <p:sp>
        <p:nvSpPr>
          <p:cNvPr id="1034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This is an example.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17563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defTabSz="817563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defTabSz="817563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defTabSz="817563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defTabSz="817563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C862F64E-AD42-42EE-95DF-B2B86513D7C1}" type="slidenum">
              <a:rPr lang="zh-CN" altLang="en-US" smtClean="0">
                <a:latin typeface="Times New Roman" pitchFamily="18" charset="0"/>
              </a:rPr>
              <a:pPr/>
              <a:t>97</a:t>
            </a:fld>
            <a:endParaRPr lang="zh-CN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7C79DC-808F-467A-B38A-7F05B08AE80C}" type="slidenum">
              <a:rPr lang="zh-TW" altLang="en-US"/>
              <a:pPr/>
              <a:t>17</a:t>
            </a:fld>
            <a:endParaRPr lang="en-US" altLang="zh-TW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/>
          <a:lstStyle>
            <a:lvl1pPr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432FE94-70EB-4C7E-B798-B4FD6CD5B5CC}" type="slidenum">
              <a:rPr lang="en-US" altLang="zh-TW"/>
              <a:pPr/>
              <a:t>102</a:t>
            </a:fld>
            <a:endParaRPr lang="en-US" altLang="zh-TW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/>
          <a:lstStyle>
            <a:lvl1pPr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D883162-EFB6-4D5A-B08F-1A975936B1BA}" type="slidenum">
              <a:rPr lang="en-US" altLang="zh-TW"/>
              <a:pPr/>
              <a:t>103</a:t>
            </a:fld>
            <a:endParaRPr lang="en-US" altLang="zh-TW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/>
          <a:lstStyle>
            <a:lvl1pPr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D72147BF-091D-4BEE-A955-7F3815A45835}" type="slidenum">
              <a:rPr lang="en-US" altLang="zh-TW"/>
              <a:pPr/>
              <a:t>104</a:t>
            </a:fld>
            <a:endParaRPr lang="en-US" altLang="zh-TW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/>
          <a:lstStyle>
            <a:lvl1pPr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defTabSz="914485" eaLnBrk="0" hangingPunct="0">
              <a:lnSpc>
                <a:spcPct val="90000"/>
              </a:lnSpc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1448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0678D22-0F26-4925-A042-D2B07FCCC3B5}" type="slidenum">
              <a:rPr lang="en-US" altLang="zh-TW"/>
              <a:pPr/>
              <a:t>105</a:t>
            </a:fld>
            <a:endParaRPr lang="en-US" altLang="zh-TW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E30E8-3254-4736-A2DF-38B2ED9434D9}" type="slidenum">
              <a:rPr lang="zh-TW" altLang="en-US" smtClean="0"/>
              <a:pPr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89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3BB7FC-4780-4DE3-BCF0-D0F41B208183}" type="slidenum">
              <a:rPr lang="zh-TW" altLang="en-US"/>
              <a:pPr/>
              <a:t>18</a:t>
            </a:fld>
            <a:endParaRPr lang="en-US" altLang="zh-TW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28005" indent="-37470849"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155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31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465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62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74B5720-CF44-4C14-9787-7AF8FE5F5359}" type="slidenum">
              <a:rPr lang="en-US" altLang="zh-TW" sz="1200" i="0"/>
              <a:pPr eaLnBrk="1" hangingPunct="1"/>
              <a:t>19</a:t>
            </a:fld>
            <a:endParaRPr lang="en-US" altLang="zh-TW" sz="1200" i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71E60C0-42D0-42A0-A0CA-1E21F219D33C}" type="slidenum">
              <a:rPr lang="en-US" altLang="zh-TW">
                <a:latin typeface="Calibri" pitchFamily="34" charset="0"/>
              </a:rPr>
              <a:pPr eaLnBrk="1" hangingPunct="1"/>
              <a:t>29</a:t>
            </a:fld>
            <a:endParaRPr lang="en-US" altLang="zh-TW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6F05D8A-893F-4589-B589-E6BC071D7064}" type="slidenum">
              <a:rPr lang="en-US" altLang="zh-TW">
                <a:latin typeface="Calibri" pitchFamily="34" charset="0"/>
              </a:rPr>
              <a:pPr eaLnBrk="1" hangingPunct="1"/>
              <a:t>30</a:t>
            </a:fld>
            <a:endParaRPr lang="en-US" altLang="zh-TW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5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50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64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19" indent="-228578" defTabSz="4571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3DCB7EE-97B9-44AD-9227-067A0B5432A1}" type="slidenum">
              <a:rPr lang="en-US" altLang="zh-TW">
                <a:latin typeface="Calibri" pitchFamily="34" charset="0"/>
              </a:rPr>
              <a:pPr eaLnBrk="1" hangingPunct="1"/>
              <a:t>31</a:t>
            </a:fld>
            <a:endParaRPr lang="en-US" altLang="zh-TW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1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61350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2022/10/20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berkeley.edu/~matei/papers/2012/nsdi_spark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ftp.ncdc.noaa.gov/pub/data/normals/1981-201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140.120.182.143:3000/clust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hadoop.apache.org/hdfs/docs/current/file_system_shell.html" TargetMode="External"/><Relationship Id="rId3" Type="http://schemas.openxmlformats.org/officeDocument/2006/relationships/hyperlink" Target="http://rc.usf.edu/trac/doc/wiki/gridEngineUsers" TargetMode="External"/><Relationship Id="rId7" Type="http://schemas.openxmlformats.org/officeDocument/2006/relationships/hyperlink" Target="http://hadoop.apache.org/common/docs/current/api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adoop.apache.org/common/docs/r0.15.2/streaming.html" TargetMode="External"/><Relationship Id="rId5" Type="http://schemas.openxmlformats.org/officeDocument/2006/relationships/hyperlink" Target="http://developer.yahoo.com/hadoop/tutorial/module1.html" TargetMode="External"/><Relationship Id="rId4" Type="http://schemas.openxmlformats.org/officeDocument/2006/relationships/hyperlink" Target="http://rc.usf.edu/trac/doc/wiki/Hadoop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Hadoop/Spark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Yao-Chung Fan</a:t>
            </a:r>
          </a:p>
          <a:p>
            <a:r>
              <a:rPr lang="en-US" altLang="zh-TW" dirty="0"/>
              <a:t>yfan@nchu.edu.tw</a:t>
            </a:r>
          </a:p>
          <a:p>
            <a:r>
              <a:rPr lang="en-US" altLang="zh-TW" dirty="0"/>
              <a:t>National Chung Hsing University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01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c1.duowan.com/news/1008/144689444686/1446896371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9"/>
          <a:stretch/>
        </p:blipFill>
        <p:spPr bwMode="auto">
          <a:xfrm>
            <a:off x="-41795" y="476672"/>
            <a:ext cx="923537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 rot="20881635">
            <a:off x="1684492" y="1348075"/>
            <a:ext cx="22144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solidFill>
                  <a:srgbClr val="FFFF00"/>
                </a:solidFill>
              </a:rPr>
              <a:t>MapReduce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1218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Operations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600200"/>
            <a:ext cx="8229600" cy="4525963"/>
          </a:xfrm>
        </p:spPr>
        <p:txBody>
          <a:bodyPr/>
          <a:lstStyle/>
          <a:p>
            <a:r>
              <a:rPr lang="en-US" altLang="zh-TW" dirty="0"/>
              <a:t>Matrix  </a:t>
            </a:r>
          </a:p>
          <a:p>
            <a:pPr lvl="1"/>
            <a:r>
              <a:rPr lang="en-US" altLang="zh-TW" dirty="0"/>
              <a:t>Matrix Transpose ?</a:t>
            </a:r>
          </a:p>
          <a:p>
            <a:pPr lvl="2"/>
            <a:r>
              <a:rPr lang="en-US" altLang="zh-TW" dirty="0"/>
              <a:t>Read &lt;row, col, value&gt;</a:t>
            </a:r>
          </a:p>
          <a:p>
            <a:pPr lvl="2"/>
            <a:r>
              <a:rPr lang="en-US" altLang="zh-TW" dirty="0"/>
              <a:t>Emit &lt;col, row, value&gt;</a:t>
            </a:r>
          </a:p>
          <a:p>
            <a:pPr lvl="1"/>
            <a:r>
              <a:rPr lang="en-US" altLang="zh-TW" dirty="0"/>
              <a:t>Matrix Addition ?</a:t>
            </a:r>
          </a:p>
          <a:p>
            <a:pPr lvl="2"/>
            <a:r>
              <a:rPr lang="en-US" altLang="zh-TW" dirty="0"/>
              <a:t>Mapper emits &lt;row, col&gt; as key</a:t>
            </a:r>
          </a:p>
          <a:p>
            <a:pPr lvl="2"/>
            <a:r>
              <a:rPr lang="en-US" altLang="zh-TW" dirty="0"/>
              <a:t>Reducer sums over the value lists</a:t>
            </a:r>
          </a:p>
          <a:p>
            <a:pPr lvl="1"/>
            <a:r>
              <a:rPr lang="en-US" altLang="zh-TW" dirty="0"/>
              <a:t>Matrix Multiplication ?</a:t>
            </a:r>
          </a:p>
          <a:p>
            <a:endParaRPr lang="zh-TW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648672" y="1727983"/>
            <a:ext cx="1371600" cy="1711325"/>
            <a:chOff x="2828" y="1798"/>
            <a:chExt cx="864" cy="1078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2828" y="2012"/>
              <a:ext cx="864" cy="864"/>
              <a:chOff x="2828" y="2012"/>
              <a:chExt cx="864" cy="864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2828" y="2012"/>
                <a:ext cx="864" cy="864"/>
                <a:chOff x="2828" y="2012"/>
                <a:chExt cx="864" cy="864"/>
              </a:xfrm>
            </p:grpSpPr>
            <p:sp>
              <p:nvSpPr>
                <p:cNvPr id="10" name="Rectangle 7"/>
                <p:cNvSpPr>
                  <a:spLocks noChangeArrowheads="1"/>
                </p:cNvSpPr>
                <p:nvPr/>
              </p:nvSpPr>
              <p:spPr bwMode="auto">
                <a:xfrm>
                  <a:off x="2828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 dirty="0">
                      <a:latin typeface="Courier New" pitchFamily="49" charset="0"/>
                      <a:ea typeface="新細明體" pitchFamily="18" charset="-120"/>
                    </a:rPr>
                    <a:t>10</a:t>
                  </a:r>
                </a:p>
              </p:txBody>
            </p:sp>
            <p:sp>
              <p:nvSpPr>
                <p:cNvPr id="11" name="Rectangle 8"/>
                <p:cNvSpPr>
                  <a:spLocks noChangeArrowheads="1"/>
                </p:cNvSpPr>
                <p:nvPr/>
              </p:nvSpPr>
              <p:spPr bwMode="auto">
                <a:xfrm>
                  <a:off x="3116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12" name="Rectangle 9"/>
                <p:cNvSpPr>
                  <a:spLocks noChangeArrowheads="1"/>
                </p:cNvSpPr>
                <p:nvPr/>
              </p:nvSpPr>
              <p:spPr bwMode="auto">
                <a:xfrm>
                  <a:off x="3404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20</a:t>
                  </a:r>
                </a:p>
              </p:txBody>
            </p:sp>
            <p:sp>
              <p:nvSpPr>
                <p:cNvPr id="13" name="Rectangle 10"/>
                <p:cNvSpPr>
                  <a:spLocks noChangeArrowheads="1"/>
                </p:cNvSpPr>
                <p:nvPr/>
              </p:nvSpPr>
              <p:spPr bwMode="auto">
                <a:xfrm>
                  <a:off x="2828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14" name="Rectangle 11"/>
                <p:cNvSpPr>
                  <a:spLocks noChangeArrowheads="1"/>
                </p:cNvSpPr>
                <p:nvPr/>
              </p:nvSpPr>
              <p:spPr bwMode="auto">
                <a:xfrm>
                  <a:off x="3116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30</a:t>
                  </a:r>
                </a:p>
              </p:txBody>
            </p:sp>
            <p:sp>
              <p:nvSpPr>
                <p:cNvPr id="15" name="Rectangle 12"/>
                <p:cNvSpPr>
                  <a:spLocks noChangeArrowheads="1"/>
                </p:cNvSpPr>
                <p:nvPr/>
              </p:nvSpPr>
              <p:spPr bwMode="auto">
                <a:xfrm>
                  <a:off x="3404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40</a:t>
                  </a:r>
                </a:p>
              </p:txBody>
            </p:sp>
            <p:sp>
              <p:nvSpPr>
                <p:cNvPr id="16" name="Rectangle 13"/>
                <p:cNvSpPr>
                  <a:spLocks noChangeArrowheads="1"/>
                </p:cNvSpPr>
                <p:nvPr/>
              </p:nvSpPr>
              <p:spPr bwMode="auto">
                <a:xfrm>
                  <a:off x="2828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50</a:t>
                  </a:r>
                </a:p>
              </p:txBody>
            </p:sp>
            <p:sp>
              <p:nvSpPr>
                <p:cNvPr id="17" name="Rectangle 14"/>
                <p:cNvSpPr>
                  <a:spLocks noChangeArrowheads="1"/>
                </p:cNvSpPr>
                <p:nvPr/>
              </p:nvSpPr>
              <p:spPr bwMode="auto">
                <a:xfrm>
                  <a:off x="3116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60</a:t>
                  </a:r>
                </a:p>
              </p:txBody>
            </p:sp>
            <p:sp>
              <p:nvSpPr>
                <p:cNvPr id="18" name="Rectangle 15"/>
                <p:cNvSpPr>
                  <a:spLocks noChangeArrowheads="1"/>
                </p:cNvSpPr>
                <p:nvPr/>
              </p:nvSpPr>
              <p:spPr bwMode="auto">
                <a:xfrm>
                  <a:off x="3404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70</a:t>
                  </a:r>
                </a:p>
              </p:txBody>
            </p:sp>
          </p:grpSp>
          <p:sp>
            <p:nvSpPr>
              <p:cNvPr id="8" name="Freeform 16"/>
              <p:cNvSpPr>
                <a:spLocks/>
              </p:cNvSpPr>
              <p:nvPr/>
            </p:nvSpPr>
            <p:spPr bwMode="auto">
              <a:xfrm>
                <a:off x="2828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  <p:sp>
            <p:nvSpPr>
              <p:cNvPr id="9" name="Freeform 17"/>
              <p:cNvSpPr>
                <a:spLocks/>
              </p:cNvSpPr>
              <p:nvPr/>
            </p:nvSpPr>
            <p:spPr bwMode="auto">
              <a:xfrm flipH="1">
                <a:off x="3644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</p:grpSp>
        <p:sp>
          <p:nvSpPr>
            <p:cNvPr id="6" name="Text Box 18"/>
            <p:cNvSpPr txBox="1">
              <a:spLocks noChangeArrowheads="1"/>
            </p:cNvSpPr>
            <p:nvPr/>
          </p:nvSpPr>
          <p:spPr bwMode="auto">
            <a:xfrm>
              <a:off x="2828" y="1798"/>
              <a:ext cx="86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pitchFamily="18" charset="-120"/>
                </a:rPr>
                <a:t>A</a:t>
              </a:r>
            </a:p>
          </p:txBody>
        </p:sp>
      </p:grp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7592888" y="1727991"/>
            <a:ext cx="1371600" cy="1711325"/>
            <a:chOff x="2828" y="1798"/>
            <a:chExt cx="864" cy="1078"/>
          </a:xfrm>
        </p:grpSpPr>
        <p:grpSp>
          <p:nvGrpSpPr>
            <p:cNvPr id="20" name="Group 5"/>
            <p:cNvGrpSpPr>
              <a:grpSpLocks/>
            </p:cNvGrpSpPr>
            <p:nvPr/>
          </p:nvGrpSpPr>
          <p:grpSpPr bwMode="auto">
            <a:xfrm>
              <a:off x="2828" y="2012"/>
              <a:ext cx="864" cy="864"/>
              <a:chOff x="2828" y="2012"/>
              <a:chExt cx="864" cy="864"/>
            </a:xfrm>
          </p:grpSpPr>
          <p:grpSp>
            <p:nvGrpSpPr>
              <p:cNvPr id="21" name="Group 6"/>
              <p:cNvGrpSpPr>
                <a:grpSpLocks/>
              </p:cNvGrpSpPr>
              <p:nvPr/>
            </p:nvGrpSpPr>
            <p:grpSpPr bwMode="auto">
              <a:xfrm>
                <a:off x="2828" y="2012"/>
                <a:ext cx="864" cy="864"/>
                <a:chOff x="2828" y="2012"/>
                <a:chExt cx="864" cy="864"/>
              </a:xfrm>
            </p:grpSpPr>
            <p:sp>
              <p:nvSpPr>
                <p:cNvPr id="32" name="Rectangle 7"/>
                <p:cNvSpPr>
                  <a:spLocks noChangeArrowheads="1"/>
                </p:cNvSpPr>
                <p:nvPr/>
              </p:nvSpPr>
              <p:spPr bwMode="auto">
                <a:xfrm>
                  <a:off x="2828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 dirty="0">
                      <a:latin typeface="Courier New" pitchFamily="49" charset="0"/>
                      <a:ea typeface="新細明體" pitchFamily="18" charset="-120"/>
                    </a:rPr>
                    <a:t>10</a:t>
                  </a:r>
                </a:p>
              </p:txBody>
            </p:sp>
            <p:sp>
              <p:nvSpPr>
                <p:cNvPr id="33" name="Rectangle 8"/>
                <p:cNvSpPr>
                  <a:spLocks noChangeArrowheads="1"/>
                </p:cNvSpPr>
                <p:nvPr/>
              </p:nvSpPr>
              <p:spPr bwMode="auto">
                <a:xfrm>
                  <a:off x="3116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34" name="Rectangle 9"/>
                <p:cNvSpPr>
                  <a:spLocks noChangeArrowheads="1"/>
                </p:cNvSpPr>
                <p:nvPr/>
              </p:nvSpPr>
              <p:spPr bwMode="auto">
                <a:xfrm>
                  <a:off x="3404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20</a:t>
                  </a:r>
                </a:p>
              </p:txBody>
            </p:sp>
            <p:sp>
              <p:nvSpPr>
                <p:cNvPr id="35" name="Rectangle 10"/>
                <p:cNvSpPr>
                  <a:spLocks noChangeArrowheads="1"/>
                </p:cNvSpPr>
                <p:nvPr/>
              </p:nvSpPr>
              <p:spPr bwMode="auto">
                <a:xfrm>
                  <a:off x="2828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36" name="Rectangle 11"/>
                <p:cNvSpPr>
                  <a:spLocks noChangeArrowheads="1"/>
                </p:cNvSpPr>
                <p:nvPr/>
              </p:nvSpPr>
              <p:spPr bwMode="auto">
                <a:xfrm>
                  <a:off x="3116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30</a:t>
                  </a:r>
                </a:p>
              </p:txBody>
            </p:sp>
            <p:sp>
              <p:nvSpPr>
                <p:cNvPr id="37" name="Rectangle 12"/>
                <p:cNvSpPr>
                  <a:spLocks noChangeArrowheads="1"/>
                </p:cNvSpPr>
                <p:nvPr/>
              </p:nvSpPr>
              <p:spPr bwMode="auto">
                <a:xfrm>
                  <a:off x="3404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40</a:t>
                  </a:r>
                </a:p>
              </p:txBody>
            </p:sp>
            <p:sp>
              <p:nvSpPr>
                <p:cNvPr id="38" name="Rectangle 13"/>
                <p:cNvSpPr>
                  <a:spLocks noChangeArrowheads="1"/>
                </p:cNvSpPr>
                <p:nvPr/>
              </p:nvSpPr>
              <p:spPr bwMode="auto">
                <a:xfrm>
                  <a:off x="2828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50</a:t>
                  </a:r>
                </a:p>
              </p:txBody>
            </p:sp>
            <p:sp>
              <p:nvSpPr>
                <p:cNvPr id="39" name="Rectangle 14"/>
                <p:cNvSpPr>
                  <a:spLocks noChangeArrowheads="1"/>
                </p:cNvSpPr>
                <p:nvPr/>
              </p:nvSpPr>
              <p:spPr bwMode="auto">
                <a:xfrm>
                  <a:off x="3116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60</a:t>
                  </a:r>
                </a:p>
              </p:txBody>
            </p:sp>
            <p:sp>
              <p:nvSpPr>
                <p:cNvPr id="40" name="Rectangle 15"/>
                <p:cNvSpPr>
                  <a:spLocks noChangeArrowheads="1"/>
                </p:cNvSpPr>
                <p:nvPr/>
              </p:nvSpPr>
              <p:spPr bwMode="auto">
                <a:xfrm>
                  <a:off x="3404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70</a:t>
                  </a:r>
                </a:p>
              </p:txBody>
            </p:sp>
          </p:grp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2828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  <p:sp>
            <p:nvSpPr>
              <p:cNvPr id="31" name="Freeform 17"/>
              <p:cNvSpPr>
                <a:spLocks/>
              </p:cNvSpPr>
              <p:nvPr/>
            </p:nvSpPr>
            <p:spPr bwMode="auto">
              <a:xfrm flipH="1">
                <a:off x="3644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</p:grpSp>
        <p:sp>
          <p:nvSpPr>
            <p:cNvPr id="28" name="Text Box 18"/>
            <p:cNvSpPr txBox="1">
              <a:spLocks noChangeArrowheads="1"/>
            </p:cNvSpPr>
            <p:nvPr/>
          </p:nvSpPr>
          <p:spPr bwMode="auto">
            <a:xfrm>
              <a:off x="2828" y="1798"/>
              <a:ext cx="86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dirty="0">
                  <a:ea typeface="新細明體" pitchFamily="18" charset="-120"/>
                </a:rPr>
                <a:t>B</a:t>
              </a: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5782077" y="3655364"/>
            <a:ext cx="11047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10&gt;</a:t>
            </a:r>
          </a:p>
          <a:p>
            <a:r>
              <a:rPr lang="en-US" altLang="zh-TW" dirty="0"/>
              <a:t>&lt;1, 3, 20&gt;</a:t>
            </a:r>
          </a:p>
          <a:p>
            <a:r>
              <a:rPr lang="en-US" altLang="zh-TW" dirty="0"/>
              <a:t>&lt;2, 2, 30&gt;</a:t>
            </a:r>
          </a:p>
          <a:p>
            <a:r>
              <a:rPr lang="en-US" altLang="zh-TW" dirty="0"/>
              <a:t>&lt;2, 3, 40&gt;</a:t>
            </a:r>
          </a:p>
          <a:p>
            <a:r>
              <a:rPr lang="en-US" altLang="zh-TW" dirty="0"/>
              <a:t>&lt;3, 1, 50&gt;</a:t>
            </a:r>
          </a:p>
          <a:p>
            <a:r>
              <a:rPr lang="en-US" altLang="zh-TW" dirty="0"/>
              <a:t>&lt;3, 2, 60&gt;</a:t>
            </a:r>
          </a:p>
          <a:p>
            <a:r>
              <a:rPr lang="en-US" altLang="zh-TW" dirty="0"/>
              <a:t>&lt;3, 3, 70&gt;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678960" y="3645024"/>
            <a:ext cx="11047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10&gt;</a:t>
            </a:r>
          </a:p>
          <a:p>
            <a:r>
              <a:rPr lang="en-US" altLang="zh-TW" dirty="0"/>
              <a:t>&lt;1, 3, 20&gt;</a:t>
            </a:r>
          </a:p>
          <a:p>
            <a:r>
              <a:rPr lang="en-US" altLang="zh-TW" dirty="0"/>
              <a:t>&lt;2, 2, 30&gt;</a:t>
            </a:r>
          </a:p>
          <a:p>
            <a:r>
              <a:rPr lang="en-US" altLang="zh-TW" dirty="0"/>
              <a:t>&lt;2, 3, 40&gt;</a:t>
            </a:r>
          </a:p>
          <a:p>
            <a:r>
              <a:rPr lang="en-US" altLang="zh-TW" dirty="0"/>
              <a:t>&lt;3, 1, 50&gt;</a:t>
            </a:r>
          </a:p>
          <a:p>
            <a:r>
              <a:rPr lang="en-US" altLang="zh-TW" dirty="0"/>
              <a:t>&lt;3, 2, 60&gt;</a:t>
            </a:r>
          </a:p>
          <a:p>
            <a:r>
              <a:rPr lang="en-US" altLang="zh-TW" dirty="0"/>
              <a:t>&lt;3, 3, 70&gt;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751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404" y="332656"/>
            <a:ext cx="8229600" cy="1143000"/>
          </a:xfrm>
        </p:spPr>
        <p:txBody>
          <a:bodyPr/>
          <a:lstStyle/>
          <a:p>
            <a:r>
              <a:rPr lang="en-US" altLang="zh-TW" dirty="0"/>
              <a:t>Matrix Multiplication</a:t>
            </a:r>
            <a:endParaRPr lang="zh-TW" altLang="en-US" dirty="0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331640" y="1720089"/>
            <a:ext cx="1371600" cy="1711325"/>
            <a:chOff x="2828" y="1798"/>
            <a:chExt cx="864" cy="1078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2828" y="2012"/>
              <a:ext cx="864" cy="864"/>
              <a:chOff x="2828" y="2012"/>
              <a:chExt cx="864" cy="864"/>
            </a:xfrm>
          </p:grpSpPr>
          <p:grpSp>
            <p:nvGrpSpPr>
              <p:cNvPr id="5" name="Group 6"/>
              <p:cNvGrpSpPr>
                <a:grpSpLocks/>
              </p:cNvGrpSpPr>
              <p:nvPr/>
            </p:nvGrpSpPr>
            <p:grpSpPr bwMode="auto">
              <a:xfrm>
                <a:off x="2828" y="2012"/>
                <a:ext cx="864" cy="864"/>
                <a:chOff x="2828" y="2012"/>
                <a:chExt cx="864" cy="864"/>
              </a:xfrm>
            </p:grpSpPr>
            <p:sp>
              <p:nvSpPr>
                <p:cNvPr id="10" name="Rectangle 7"/>
                <p:cNvSpPr>
                  <a:spLocks noChangeArrowheads="1"/>
                </p:cNvSpPr>
                <p:nvPr/>
              </p:nvSpPr>
              <p:spPr bwMode="auto">
                <a:xfrm>
                  <a:off x="2828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 dirty="0">
                      <a:latin typeface="Courier New" pitchFamily="49" charset="0"/>
                      <a:ea typeface="新細明體" pitchFamily="18" charset="-120"/>
                    </a:rPr>
                    <a:t>10</a:t>
                  </a:r>
                </a:p>
              </p:txBody>
            </p:sp>
            <p:sp>
              <p:nvSpPr>
                <p:cNvPr id="11" name="Rectangle 8"/>
                <p:cNvSpPr>
                  <a:spLocks noChangeArrowheads="1"/>
                </p:cNvSpPr>
                <p:nvPr/>
              </p:nvSpPr>
              <p:spPr bwMode="auto">
                <a:xfrm>
                  <a:off x="3116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12" name="Rectangle 9"/>
                <p:cNvSpPr>
                  <a:spLocks noChangeArrowheads="1"/>
                </p:cNvSpPr>
                <p:nvPr/>
              </p:nvSpPr>
              <p:spPr bwMode="auto">
                <a:xfrm>
                  <a:off x="3404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20</a:t>
                  </a:r>
                </a:p>
              </p:txBody>
            </p:sp>
            <p:sp>
              <p:nvSpPr>
                <p:cNvPr id="13" name="Rectangle 10"/>
                <p:cNvSpPr>
                  <a:spLocks noChangeArrowheads="1"/>
                </p:cNvSpPr>
                <p:nvPr/>
              </p:nvSpPr>
              <p:spPr bwMode="auto">
                <a:xfrm>
                  <a:off x="2828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14" name="Rectangle 11"/>
                <p:cNvSpPr>
                  <a:spLocks noChangeArrowheads="1"/>
                </p:cNvSpPr>
                <p:nvPr/>
              </p:nvSpPr>
              <p:spPr bwMode="auto">
                <a:xfrm>
                  <a:off x="3116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30</a:t>
                  </a:r>
                </a:p>
              </p:txBody>
            </p:sp>
            <p:sp>
              <p:nvSpPr>
                <p:cNvPr id="15" name="Rectangle 12"/>
                <p:cNvSpPr>
                  <a:spLocks noChangeArrowheads="1"/>
                </p:cNvSpPr>
                <p:nvPr/>
              </p:nvSpPr>
              <p:spPr bwMode="auto">
                <a:xfrm>
                  <a:off x="3404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40</a:t>
                  </a:r>
                </a:p>
              </p:txBody>
            </p:sp>
            <p:sp>
              <p:nvSpPr>
                <p:cNvPr id="16" name="Rectangle 13"/>
                <p:cNvSpPr>
                  <a:spLocks noChangeArrowheads="1"/>
                </p:cNvSpPr>
                <p:nvPr/>
              </p:nvSpPr>
              <p:spPr bwMode="auto">
                <a:xfrm>
                  <a:off x="2828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50</a:t>
                  </a:r>
                </a:p>
              </p:txBody>
            </p:sp>
            <p:sp>
              <p:nvSpPr>
                <p:cNvPr id="17" name="Rectangle 14"/>
                <p:cNvSpPr>
                  <a:spLocks noChangeArrowheads="1"/>
                </p:cNvSpPr>
                <p:nvPr/>
              </p:nvSpPr>
              <p:spPr bwMode="auto">
                <a:xfrm>
                  <a:off x="3116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60</a:t>
                  </a:r>
                </a:p>
              </p:txBody>
            </p:sp>
            <p:sp>
              <p:nvSpPr>
                <p:cNvPr id="18" name="Rectangle 15"/>
                <p:cNvSpPr>
                  <a:spLocks noChangeArrowheads="1"/>
                </p:cNvSpPr>
                <p:nvPr/>
              </p:nvSpPr>
              <p:spPr bwMode="auto">
                <a:xfrm>
                  <a:off x="3404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70</a:t>
                  </a:r>
                </a:p>
              </p:txBody>
            </p:sp>
          </p:grpSp>
          <p:sp>
            <p:nvSpPr>
              <p:cNvPr id="8" name="Freeform 16"/>
              <p:cNvSpPr>
                <a:spLocks/>
              </p:cNvSpPr>
              <p:nvPr/>
            </p:nvSpPr>
            <p:spPr bwMode="auto">
              <a:xfrm>
                <a:off x="2828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  <p:sp>
            <p:nvSpPr>
              <p:cNvPr id="9" name="Freeform 17"/>
              <p:cNvSpPr>
                <a:spLocks/>
              </p:cNvSpPr>
              <p:nvPr/>
            </p:nvSpPr>
            <p:spPr bwMode="auto">
              <a:xfrm flipH="1">
                <a:off x="3644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</p:grpSp>
        <p:sp>
          <p:nvSpPr>
            <p:cNvPr id="6" name="Text Box 18"/>
            <p:cNvSpPr txBox="1">
              <a:spLocks noChangeArrowheads="1"/>
            </p:cNvSpPr>
            <p:nvPr/>
          </p:nvSpPr>
          <p:spPr bwMode="auto">
            <a:xfrm>
              <a:off x="2828" y="1798"/>
              <a:ext cx="86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pitchFamily="18" charset="-120"/>
                </a:rPr>
                <a:t>A</a:t>
              </a:r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3707904" y="1700808"/>
            <a:ext cx="914400" cy="1711325"/>
            <a:chOff x="4076" y="1798"/>
            <a:chExt cx="576" cy="1078"/>
          </a:xfrm>
        </p:grpSpPr>
        <p:grpSp>
          <p:nvGrpSpPr>
            <p:cNvPr id="19" name="Group 20"/>
            <p:cNvGrpSpPr>
              <a:grpSpLocks/>
            </p:cNvGrpSpPr>
            <p:nvPr/>
          </p:nvGrpSpPr>
          <p:grpSpPr bwMode="auto">
            <a:xfrm>
              <a:off x="4076" y="2012"/>
              <a:ext cx="576" cy="864"/>
              <a:chOff x="4076" y="2012"/>
              <a:chExt cx="576" cy="864"/>
            </a:xfrm>
          </p:grpSpPr>
          <p:grpSp>
            <p:nvGrpSpPr>
              <p:cNvPr id="20" name="Group 21"/>
              <p:cNvGrpSpPr>
                <a:grpSpLocks/>
              </p:cNvGrpSpPr>
              <p:nvPr/>
            </p:nvGrpSpPr>
            <p:grpSpPr bwMode="auto">
              <a:xfrm>
                <a:off x="4076" y="2012"/>
                <a:ext cx="576" cy="864"/>
                <a:chOff x="4076" y="2012"/>
                <a:chExt cx="576" cy="864"/>
              </a:xfrm>
            </p:grpSpPr>
            <p:sp>
              <p:nvSpPr>
                <p:cNvPr id="32" name="Rectangle 22"/>
                <p:cNvSpPr>
                  <a:spLocks noChangeArrowheads="1"/>
                </p:cNvSpPr>
                <p:nvPr/>
              </p:nvSpPr>
              <p:spPr bwMode="auto">
                <a:xfrm>
                  <a:off x="4076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-1</a:t>
                  </a:r>
                </a:p>
              </p:txBody>
            </p:sp>
            <p:sp>
              <p:nvSpPr>
                <p:cNvPr id="33" name="Rectangle 23"/>
                <p:cNvSpPr>
                  <a:spLocks noChangeArrowheads="1"/>
                </p:cNvSpPr>
                <p:nvPr/>
              </p:nvSpPr>
              <p:spPr bwMode="auto">
                <a:xfrm>
                  <a:off x="4364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34" name="Rectangle 24"/>
                <p:cNvSpPr>
                  <a:spLocks noChangeArrowheads="1"/>
                </p:cNvSpPr>
                <p:nvPr/>
              </p:nvSpPr>
              <p:spPr bwMode="auto">
                <a:xfrm>
                  <a:off x="4076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-2</a:t>
                  </a:r>
                </a:p>
              </p:txBody>
            </p:sp>
            <p:sp>
              <p:nvSpPr>
                <p:cNvPr id="35" name="Rectangle 25"/>
                <p:cNvSpPr>
                  <a:spLocks noChangeArrowheads="1"/>
                </p:cNvSpPr>
                <p:nvPr/>
              </p:nvSpPr>
              <p:spPr bwMode="auto">
                <a:xfrm>
                  <a:off x="4364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-3</a:t>
                  </a:r>
                </a:p>
              </p:txBody>
            </p:sp>
            <p:sp>
              <p:nvSpPr>
                <p:cNvPr id="36" name="Rectangle 26"/>
                <p:cNvSpPr>
                  <a:spLocks noChangeArrowheads="1"/>
                </p:cNvSpPr>
                <p:nvPr/>
              </p:nvSpPr>
              <p:spPr bwMode="auto">
                <a:xfrm>
                  <a:off x="4076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37" name="Rectangle 27"/>
                <p:cNvSpPr>
                  <a:spLocks noChangeArrowheads="1"/>
                </p:cNvSpPr>
                <p:nvPr/>
              </p:nvSpPr>
              <p:spPr bwMode="auto">
                <a:xfrm>
                  <a:off x="4364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-4</a:t>
                  </a:r>
                </a:p>
              </p:txBody>
            </p:sp>
          </p:grp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 flipH="1">
                <a:off x="4604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076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</p:grpSp>
        <p:sp>
          <p:nvSpPr>
            <p:cNvPr id="28" name="Text Box 30"/>
            <p:cNvSpPr txBox="1">
              <a:spLocks noChangeArrowheads="1"/>
            </p:cNvSpPr>
            <p:nvPr/>
          </p:nvSpPr>
          <p:spPr bwMode="auto">
            <a:xfrm>
              <a:off x="4076" y="1798"/>
              <a:ext cx="57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pitchFamily="18" charset="-120"/>
                </a:rPr>
                <a:t>B</a:t>
              </a: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3712019" y="3812847"/>
            <a:ext cx="1058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-1&gt;</a:t>
            </a:r>
          </a:p>
          <a:p>
            <a:r>
              <a:rPr lang="en-US" altLang="zh-TW" dirty="0"/>
              <a:t>&lt;2, 1, -2&gt;</a:t>
            </a:r>
          </a:p>
          <a:p>
            <a:r>
              <a:rPr lang="en-US" altLang="zh-TW" dirty="0"/>
              <a:t>&lt;2, 2, -3&gt;</a:t>
            </a:r>
          </a:p>
          <a:p>
            <a:r>
              <a:rPr lang="en-US" altLang="zh-TW" dirty="0"/>
              <a:t>&lt;3, 2, -4&gt;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5102791" y="3767696"/>
                <a:ext cx="3738588" cy="525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/>
                <a:r>
                  <a:rPr lang="en-US" altLang="zh-TW" sz="2800" b="1" dirty="0">
                    <a:ea typeface="新細明體" pitchFamily="18" charset="-120"/>
                    <a:sym typeface="Symbol" pitchFamily="18" charset="2"/>
                  </a:rPr>
                  <a:t>c</a:t>
                </a:r>
                <a:r>
                  <a:rPr lang="en-US" altLang="zh-TW" sz="2800" b="1" baseline="-25000" dirty="0" err="1">
                    <a:ea typeface="新細明體" pitchFamily="18" charset="-120"/>
                    <a:sym typeface="Symbol" pitchFamily="18" charset="2"/>
                  </a:rPr>
                  <a:t>i,j</a:t>
                </a:r>
                <a:r>
                  <a:rPr lang="en-US" altLang="zh-TW" sz="2800" b="1" dirty="0">
                    <a:ea typeface="新細明體" pitchFamily="18" charset="-120"/>
                    <a:sym typeface="Symbol" pitchFamily="18" charset="2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zh-TW" sz="2800" b="1" i="1" smtClean="0">
                            <a:latin typeface="Cambria Math" panose="02040503050406030204" pitchFamily="18" charset="0"/>
                            <a:ea typeface="新細明體" pitchFamily="18" charset="-120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a:rPr lang="pt-BR" altLang="zh-TW" sz="2800" b="1" i="1" smtClean="0">
                            <a:latin typeface="Cambria Math"/>
                            <a:ea typeface="新細明體" pitchFamily="18" charset="-120"/>
                            <a:sym typeface="Symbol" pitchFamily="18" charset="2"/>
                          </a:rPr>
                          <m:t>𝒌</m:t>
                        </m:r>
                        <m:r>
                          <a:rPr lang="pt-BR" altLang="zh-TW" sz="2800" b="1" i="1" smtClean="0">
                            <a:latin typeface="Cambria Math"/>
                            <a:ea typeface="新細明體" pitchFamily="18" charset="-120"/>
                            <a:sym typeface="Symbol" pitchFamily="18" charset="2"/>
                          </a:rPr>
                          <m:t>=</m:t>
                        </m:r>
                        <m:r>
                          <a:rPr lang="en-US" altLang="zh-TW" sz="2800" b="1" i="1" smtClean="0">
                            <a:latin typeface="Cambria Math"/>
                            <a:ea typeface="新細明體" pitchFamily="18" charset="-120"/>
                            <a:sym typeface="Symbol" pitchFamily="18" charset="2"/>
                          </a:rPr>
                          <m:t>𝟏</m:t>
                        </m:r>
                      </m:sub>
                      <m:sup>
                        <m:r>
                          <a:rPr lang="pt-BR" altLang="zh-TW" sz="2800" b="1" i="1" smtClean="0">
                            <a:latin typeface="Cambria Math"/>
                            <a:ea typeface="新細明體" pitchFamily="18" charset="-120"/>
                            <a:sym typeface="Symbol" pitchFamily="18" charset="2"/>
                          </a:rPr>
                          <m:t>𝒏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TW" sz="2800" b="1" dirty="0">
                            <a:ea typeface="新細明體" pitchFamily="18" charset="-120"/>
                            <a:sym typeface="Symbol" pitchFamily="18" charset="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TW" sz="2800" b="1" baseline="-25000" dirty="0">
                            <a:ea typeface="新細明體" pitchFamily="18" charset="-120"/>
                            <a:sym typeface="Symbol" pitchFamily="18" charset="2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TW" sz="2800" b="1" baseline="-25000" dirty="0">
                            <a:ea typeface="新細明體" pitchFamily="18" charset="-120"/>
                            <a:sym typeface="Symbol" pitchFamily="18" charset="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sz="2800" b="1" baseline="-25000" dirty="0">
                            <a:ea typeface="新細明體" pitchFamily="18" charset="-120"/>
                            <a:sym typeface="Symbol" pitchFamily="18" charset="2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TW" sz="2800" b="1" dirty="0">
                            <a:ea typeface="新細明體" pitchFamily="18" charset="-120"/>
                            <a:sym typeface="Symbol" pitchFamily="18" charset="2"/>
                          </a:rPr>
                          <m:t> · </m:t>
                        </m:r>
                        <m:r>
                          <m:rPr>
                            <m:nor/>
                          </m:rPr>
                          <a:rPr lang="en-US" altLang="zh-TW" sz="2800" b="1" dirty="0">
                            <a:ea typeface="新細明體" pitchFamily="18" charset="-120"/>
                            <a:sym typeface="Symbol" pitchFamily="18" charset="2"/>
                          </a:rPr>
                          <m:t>bk</m:t>
                        </m:r>
                        <m:r>
                          <m:rPr>
                            <m:nor/>
                          </m:rPr>
                          <a:rPr lang="en-US" altLang="zh-TW" sz="2800" b="1" baseline="-25000" dirty="0">
                            <a:ea typeface="新細明體" pitchFamily="18" charset="-120"/>
                            <a:sym typeface="Symbol" pitchFamily="18" charset="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sz="2800" b="1" baseline="-25000" dirty="0">
                            <a:ea typeface="新細明體" pitchFamily="18" charset="-120"/>
                            <a:sym typeface="Symbol" pitchFamily="18" charset="2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TW" sz="2800" b="1" baseline="-25000" dirty="0">
                            <a:ea typeface="新細明體" pitchFamily="18" charset="-120"/>
                            <a:sym typeface="Symbol" pitchFamily="18" charset="2"/>
                          </a:rPr>
                          <m:t> </m:t>
                        </m:r>
                      </m:e>
                    </m:nary>
                  </m:oMath>
                </a14:m>
                <a:endParaRPr lang="en-US" altLang="zh-TW" sz="2800" b="1" baseline="-25000" dirty="0">
                  <a:ea typeface="新細明體" pitchFamily="18" charset="-120"/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791" y="3767696"/>
                <a:ext cx="3738588" cy="525400"/>
              </a:xfrm>
              <a:prstGeom prst="rect">
                <a:avLst/>
              </a:prstGeom>
              <a:blipFill>
                <a:blip r:embed="rId2"/>
                <a:stretch>
                  <a:fillRect t="-128571" b="-192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40"/>
          <p:cNvGrpSpPr>
            <a:grpSpLocks/>
          </p:cNvGrpSpPr>
          <p:nvPr/>
        </p:nvGrpSpPr>
        <p:grpSpPr bwMode="auto">
          <a:xfrm>
            <a:off x="6218118" y="1717675"/>
            <a:ext cx="1450225" cy="1711325"/>
            <a:chOff x="4412" y="1580"/>
            <a:chExt cx="576" cy="1078"/>
          </a:xfrm>
        </p:grpSpPr>
        <p:sp>
          <p:nvSpPr>
            <p:cNvPr id="56" name="Rectangle 41"/>
            <p:cNvSpPr>
              <a:spLocks noChangeArrowheads="1"/>
            </p:cNvSpPr>
            <p:nvPr/>
          </p:nvSpPr>
          <p:spPr bwMode="auto">
            <a:xfrm>
              <a:off x="4412" y="179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-10</a:t>
              </a:r>
            </a:p>
          </p:txBody>
        </p:sp>
        <p:sp>
          <p:nvSpPr>
            <p:cNvPr id="57" name="Rectangle 42"/>
            <p:cNvSpPr>
              <a:spLocks noChangeArrowheads="1"/>
            </p:cNvSpPr>
            <p:nvPr/>
          </p:nvSpPr>
          <p:spPr bwMode="auto">
            <a:xfrm>
              <a:off x="4700" y="179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-80</a:t>
              </a:r>
            </a:p>
          </p:txBody>
        </p:sp>
        <p:sp>
          <p:nvSpPr>
            <p:cNvPr id="58" name="Rectangle 43"/>
            <p:cNvSpPr>
              <a:spLocks noChangeArrowheads="1"/>
            </p:cNvSpPr>
            <p:nvPr/>
          </p:nvSpPr>
          <p:spPr bwMode="auto">
            <a:xfrm>
              <a:off x="4412" y="208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-60</a:t>
              </a:r>
            </a:p>
          </p:txBody>
        </p:sp>
        <p:sp>
          <p:nvSpPr>
            <p:cNvPr id="59" name="Rectangle 44"/>
            <p:cNvSpPr>
              <a:spLocks noChangeArrowheads="1"/>
            </p:cNvSpPr>
            <p:nvPr/>
          </p:nvSpPr>
          <p:spPr bwMode="auto">
            <a:xfrm>
              <a:off x="4700" y="208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-250</a:t>
              </a:r>
            </a:p>
          </p:txBody>
        </p:sp>
        <p:sp>
          <p:nvSpPr>
            <p:cNvPr id="60" name="Rectangle 45"/>
            <p:cNvSpPr>
              <a:spLocks noChangeArrowheads="1"/>
            </p:cNvSpPr>
            <p:nvPr/>
          </p:nvSpPr>
          <p:spPr bwMode="auto">
            <a:xfrm>
              <a:off x="4412" y="237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-170</a:t>
              </a:r>
            </a:p>
          </p:txBody>
        </p:sp>
        <p:sp>
          <p:nvSpPr>
            <p:cNvPr id="61" name="Rectangle 46"/>
            <p:cNvSpPr>
              <a:spLocks noChangeArrowheads="1"/>
            </p:cNvSpPr>
            <p:nvPr/>
          </p:nvSpPr>
          <p:spPr bwMode="auto">
            <a:xfrm>
              <a:off x="4700" y="237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-460</a:t>
              </a:r>
            </a:p>
          </p:txBody>
        </p:sp>
        <p:sp>
          <p:nvSpPr>
            <p:cNvPr id="62" name="Freeform 47"/>
            <p:cNvSpPr>
              <a:spLocks/>
            </p:cNvSpPr>
            <p:nvPr/>
          </p:nvSpPr>
          <p:spPr bwMode="auto">
            <a:xfrm flipH="1">
              <a:off x="4940" y="1794"/>
              <a:ext cx="48" cy="864"/>
            </a:xfrm>
            <a:custGeom>
              <a:avLst/>
              <a:gdLst>
                <a:gd name="T0" fmla="*/ 48 w 48"/>
                <a:gd name="T1" fmla="*/ 0 h 864"/>
                <a:gd name="T2" fmla="*/ 0 w 48"/>
                <a:gd name="T3" fmla="*/ 0 h 864"/>
                <a:gd name="T4" fmla="*/ 0 w 48"/>
                <a:gd name="T5" fmla="*/ 864 h 864"/>
                <a:gd name="T6" fmla="*/ 48 w 48"/>
                <a:gd name="T7" fmla="*/ 864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864"/>
                <a:gd name="T14" fmla="*/ 48 w 48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864">
                  <a:moveTo>
                    <a:pt x="48" y="0"/>
                  </a:moveTo>
                  <a:lnTo>
                    <a:pt x="0" y="0"/>
                  </a:lnTo>
                  <a:lnTo>
                    <a:pt x="0" y="864"/>
                  </a:lnTo>
                  <a:lnTo>
                    <a:pt x="48" y="864"/>
                  </a:lnTo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endParaRPr lang="zh-TW" altLang="zh-TW"/>
            </a:p>
          </p:txBody>
        </p:sp>
        <p:sp>
          <p:nvSpPr>
            <p:cNvPr id="63" name="Freeform 48"/>
            <p:cNvSpPr>
              <a:spLocks/>
            </p:cNvSpPr>
            <p:nvPr/>
          </p:nvSpPr>
          <p:spPr bwMode="auto">
            <a:xfrm>
              <a:off x="4412" y="1794"/>
              <a:ext cx="48" cy="864"/>
            </a:xfrm>
            <a:custGeom>
              <a:avLst/>
              <a:gdLst>
                <a:gd name="T0" fmla="*/ 48 w 48"/>
                <a:gd name="T1" fmla="*/ 0 h 864"/>
                <a:gd name="T2" fmla="*/ 0 w 48"/>
                <a:gd name="T3" fmla="*/ 0 h 864"/>
                <a:gd name="T4" fmla="*/ 0 w 48"/>
                <a:gd name="T5" fmla="*/ 864 h 864"/>
                <a:gd name="T6" fmla="*/ 48 w 48"/>
                <a:gd name="T7" fmla="*/ 864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864"/>
                <a:gd name="T14" fmla="*/ 48 w 48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864">
                  <a:moveTo>
                    <a:pt x="48" y="0"/>
                  </a:moveTo>
                  <a:lnTo>
                    <a:pt x="0" y="0"/>
                  </a:lnTo>
                  <a:lnTo>
                    <a:pt x="0" y="864"/>
                  </a:lnTo>
                  <a:lnTo>
                    <a:pt x="48" y="864"/>
                  </a:lnTo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endParaRPr lang="zh-TW" altLang="zh-TW"/>
            </a:p>
          </p:txBody>
        </p:sp>
        <p:sp>
          <p:nvSpPr>
            <p:cNvPr id="64" name="Text Box 49"/>
            <p:cNvSpPr txBox="1">
              <a:spLocks noChangeArrowheads="1"/>
            </p:cNvSpPr>
            <p:nvPr/>
          </p:nvSpPr>
          <p:spPr bwMode="auto">
            <a:xfrm>
              <a:off x="4412" y="1580"/>
              <a:ext cx="57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pitchFamily="18" charset="-120"/>
                </a:rPr>
                <a:t>C</a:t>
              </a:r>
            </a:p>
          </p:txBody>
        </p:sp>
      </p:grpSp>
      <p:sp>
        <p:nvSpPr>
          <p:cNvPr id="65" name="文字方塊 64"/>
          <p:cNvSpPr txBox="1"/>
          <p:nvPr/>
        </p:nvSpPr>
        <p:spPr>
          <a:xfrm>
            <a:off x="5215910" y="249289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=</a:t>
            </a:r>
            <a:endParaRPr lang="zh-TW" altLang="en-US" sz="36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2987824" y="2348880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x</a:t>
            </a:r>
            <a:endParaRPr lang="zh-TW" altLang="en-US" sz="36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465045" y="3734903"/>
            <a:ext cx="11047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10&gt;</a:t>
            </a:r>
          </a:p>
          <a:p>
            <a:r>
              <a:rPr lang="en-US" altLang="zh-TW" dirty="0"/>
              <a:t>&lt;1, 3, 20&gt;</a:t>
            </a:r>
          </a:p>
          <a:p>
            <a:r>
              <a:rPr lang="en-US" altLang="zh-TW" dirty="0"/>
              <a:t>&lt;2, 2, 30&gt;</a:t>
            </a:r>
          </a:p>
          <a:p>
            <a:r>
              <a:rPr lang="en-US" altLang="zh-TW" dirty="0"/>
              <a:t>&lt;2, 3, 40&gt;</a:t>
            </a:r>
          </a:p>
          <a:p>
            <a:r>
              <a:rPr lang="en-US" altLang="zh-TW" dirty="0"/>
              <a:t>&lt;3, 1, 50&gt;</a:t>
            </a:r>
          </a:p>
          <a:p>
            <a:r>
              <a:rPr lang="en-US" altLang="zh-TW" dirty="0"/>
              <a:t>&lt;3, 2, 60&gt;</a:t>
            </a:r>
          </a:p>
          <a:p>
            <a:r>
              <a:rPr lang="en-US" altLang="zh-TW" dirty="0"/>
              <a:t>&lt;3, 3, 70&gt;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823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 animBg="1"/>
      <p:bldP spid="65" grpId="0"/>
      <p:bldP spid="6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圓角矩形 168"/>
          <p:cNvSpPr/>
          <p:nvPr/>
        </p:nvSpPr>
        <p:spPr>
          <a:xfrm>
            <a:off x="3707904" y="3867927"/>
            <a:ext cx="3672408" cy="1289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圓角矩形 167"/>
          <p:cNvSpPr/>
          <p:nvPr/>
        </p:nvSpPr>
        <p:spPr>
          <a:xfrm>
            <a:off x="3707904" y="2564904"/>
            <a:ext cx="3672408" cy="1217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707904" y="1268760"/>
            <a:ext cx="3672408" cy="1217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Phase 1 Map of Matrix Multiply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918" y="6024606"/>
            <a:ext cx="8306223" cy="41987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altLang="zh-TW">
                <a:ea typeface="新細明體" pitchFamily="18" charset="-120"/>
              </a:rPr>
              <a:t>Group values 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a</a:t>
            </a:r>
            <a:r>
              <a:rPr lang="en-US" altLang="zh-TW" baseline="-25000">
                <a:ea typeface="新細明體" pitchFamily="18" charset="-120"/>
                <a:sym typeface="Symbol" pitchFamily="18" charset="2"/>
              </a:rPr>
              <a:t>i,k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 and b</a:t>
            </a:r>
            <a:r>
              <a:rPr lang="en-US" altLang="zh-TW" baseline="-25000">
                <a:ea typeface="新細明體" pitchFamily="18" charset="-120"/>
                <a:sym typeface="Symbol" pitchFamily="18" charset="2"/>
              </a:rPr>
              <a:t>k,j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 according to key k</a:t>
            </a:r>
            <a:endParaRPr lang="en-US" altLang="zh-TW" baseline="-25000"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150" name="文字方塊 149"/>
          <p:cNvSpPr txBox="1"/>
          <p:nvPr/>
        </p:nvSpPr>
        <p:spPr>
          <a:xfrm>
            <a:off x="1115616" y="1717539"/>
            <a:ext cx="13484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10, A&gt;</a:t>
            </a:r>
          </a:p>
          <a:p>
            <a:r>
              <a:rPr lang="en-US" altLang="zh-TW" dirty="0"/>
              <a:t>&lt;1, 3, 20, A&gt;</a:t>
            </a:r>
          </a:p>
          <a:p>
            <a:r>
              <a:rPr lang="en-US" altLang="zh-TW" dirty="0"/>
              <a:t>&lt;2, 2, 30, A&gt;</a:t>
            </a:r>
          </a:p>
          <a:p>
            <a:r>
              <a:rPr lang="en-US" altLang="zh-TW" dirty="0"/>
              <a:t>&lt;2, 3, 40, A&gt;</a:t>
            </a:r>
          </a:p>
          <a:p>
            <a:r>
              <a:rPr lang="en-US" altLang="zh-TW" dirty="0"/>
              <a:t>&lt;3, 1, 50, A&gt;</a:t>
            </a:r>
          </a:p>
          <a:p>
            <a:r>
              <a:rPr lang="en-US" altLang="zh-TW" dirty="0"/>
              <a:t>&lt;3, 2, 60, A&gt;</a:t>
            </a:r>
          </a:p>
          <a:p>
            <a:r>
              <a:rPr lang="en-US" altLang="zh-TW" dirty="0"/>
              <a:t>&lt;3, 3, 70, A&gt;</a:t>
            </a:r>
            <a:endParaRPr lang="zh-TW" altLang="en-US" dirty="0"/>
          </a:p>
        </p:txBody>
      </p:sp>
      <p:sp>
        <p:nvSpPr>
          <p:cNvPr id="157" name="文字方塊 156"/>
          <p:cNvSpPr txBox="1"/>
          <p:nvPr/>
        </p:nvSpPr>
        <p:spPr>
          <a:xfrm>
            <a:off x="1115616" y="3861048"/>
            <a:ext cx="1293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-1, B&gt;</a:t>
            </a:r>
          </a:p>
          <a:p>
            <a:r>
              <a:rPr lang="en-US" altLang="zh-TW" dirty="0"/>
              <a:t>&lt;2, 1, -2, B&gt;</a:t>
            </a:r>
          </a:p>
          <a:p>
            <a:r>
              <a:rPr lang="en-US" altLang="zh-TW" dirty="0"/>
              <a:t>&lt;2, 2, -3, B&gt;</a:t>
            </a:r>
          </a:p>
          <a:p>
            <a:r>
              <a:rPr lang="en-US" altLang="zh-TW" dirty="0"/>
              <a:t>&lt;3, 2, -4, B&gt;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3995936" y="1403484"/>
            <a:ext cx="6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 1</a:t>
            </a:r>
            <a:endParaRPr lang="zh-TW" altLang="en-US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3995936" y="1839686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10, A&gt;</a:t>
            </a:r>
          </a:p>
          <a:p>
            <a:r>
              <a:rPr lang="en-US" altLang="zh-TW" dirty="0"/>
              <a:t>&lt;3, 1, 50, A&gt;</a:t>
            </a:r>
          </a:p>
        </p:txBody>
      </p:sp>
      <p:sp>
        <p:nvSpPr>
          <p:cNvPr id="160" name="文字方塊 159"/>
          <p:cNvSpPr txBox="1"/>
          <p:nvPr/>
        </p:nvSpPr>
        <p:spPr>
          <a:xfrm>
            <a:off x="5438296" y="182689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-1, B&gt;</a:t>
            </a:r>
          </a:p>
        </p:txBody>
      </p:sp>
      <p:sp>
        <p:nvSpPr>
          <p:cNvPr id="161" name="文字方塊 160"/>
          <p:cNvSpPr txBox="1"/>
          <p:nvPr/>
        </p:nvSpPr>
        <p:spPr>
          <a:xfrm>
            <a:off x="3995936" y="2708920"/>
            <a:ext cx="6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 2</a:t>
            </a:r>
            <a:endParaRPr lang="zh-TW" altLang="en-US" dirty="0"/>
          </a:p>
        </p:txBody>
      </p:sp>
      <p:sp>
        <p:nvSpPr>
          <p:cNvPr id="162" name="文字方塊 161"/>
          <p:cNvSpPr txBox="1"/>
          <p:nvPr/>
        </p:nvSpPr>
        <p:spPr>
          <a:xfrm>
            <a:off x="4004901" y="3068960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&lt;2, 2, 30, A&gt;</a:t>
            </a:r>
          </a:p>
          <a:p>
            <a:r>
              <a:rPr lang="en-US" altLang="zh-TW" dirty="0"/>
              <a:t>&lt;3, 2, 60, A&gt;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5438296" y="3050742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&lt;2, 1, -2, B&gt;</a:t>
            </a:r>
          </a:p>
          <a:p>
            <a:r>
              <a:rPr lang="en-US" altLang="zh-TW" dirty="0"/>
              <a:t>&lt;2, 2, -3, B&gt;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3995936" y="3861048"/>
            <a:ext cx="6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 3</a:t>
            </a:r>
            <a:endParaRPr lang="zh-TW" altLang="en-US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4067944" y="4233862"/>
            <a:ext cx="1348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3, 20, A&gt;</a:t>
            </a:r>
          </a:p>
          <a:p>
            <a:r>
              <a:rPr lang="en-US" altLang="zh-TW" dirty="0"/>
              <a:t>&lt;2, 3, 40, A&gt;</a:t>
            </a:r>
          </a:p>
          <a:p>
            <a:r>
              <a:rPr lang="en-US" altLang="zh-TW" dirty="0"/>
              <a:t>&lt;3, 3, 70, A&gt;</a:t>
            </a:r>
            <a:endParaRPr lang="zh-TW" altLang="en-US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5652120" y="421179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&lt;3, 2, -4, B&gt;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475655" y="1717539"/>
            <a:ext cx="314183" cy="19795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圓角矩形 170"/>
          <p:cNvSpPr/>
          <p:nvPr/>
        </p:nvSpPr>
        <p:spPr>
          <a:xfrm>
            <a:off x="1187624" y="3933056"/>
            <a:ext cx="314183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3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68" grpId="0" animBg="1"/>
      <p:bldP spid="3" grpId="0" animBg="1"/>
      <p:bldP spid="2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4" grpId="0" animBg="1"/>
      <p:bldP spid="17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Phase 1 “Reduce” of Matrix Multiply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918" y="6024606"/>
            <a:ext cx="8306223" cy="41987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altLang="zh-TW">
                <a:ea typeface="新細明體" pitchFamily="18" charset="-120"/>
              </a:rPr>
              <a:t>Generate all products 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a</a:t>
            </a:r>
            <a:r>
              <a:rPr lang="en-US" altLang="zh-TW" baseline="-25000">
                <a:ea typeface="新細明體" pitchFamily="18" charset="-120"/>
                <a:sym typeface="Symbol" pitchFamily="18" charset="2"/>
              </a:rPr>
              <a:t>i,k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 · b</a:t>
            </a:r>
            <a:r>
              <a:rPr lang="en-US" altLang="zh-TW" baseline="-25000">
                <a:ea typeface="新細明體" pitchFamily="18" charset="-120"/>
                <a:sym typeface="Symbol" pitchFamily="18" charset="2"/>
              </a:rPr>
              <a:t>k,j</a:t>
            </a:r>
          </a:p>
        </p:txBody>
      </p:sp>
      <p:sp>
        <p:nvSpPr>
          <p:cNvPr id="138" name="圓角矩形 137"/>
          <p:cNvSpPr/>
          <p:nvPr/>
        </p:nvSpPr>
        <p:spPr>
          <a:xfrm>
            <a:off x="539552" y="4086898"/>
            <a:ext cx="3672408" cy="1217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圓角矩形 138"/>
          <p:cNvSpPr/>
          <p:nvPr/>
        </p:nvSpPr>
        <p:spPr>
          <a:xfrm>
            <a:off x="539552" y="2783875"/>
            <a:ext cx="3672408" cy="1217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圓角矩形 139"/>
          <p:cNvSpPr/>
          <p:nvPr/>
        </p:nvSpPr>
        <p:spPr>
          <a:xfrm>
            <a:off x="539552" y="1487731"/>
            <a:ext cx="3672408" cy="1217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文字方塊 140"/>
          <p:cNvSpPr txBox="1"/>
          <p:nvPr/>
        </p:nvSpPr>
        <p:spPr>
          <a:xfrm>
            <a:off x="827584" y="1622455"/>
            <a:ext cx="6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 1</a:t>
            </a:r>
            <a:endParaRPr lang="zh-TW" altLang="en-US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827584" y="2058657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10, A&gt;</a:t>
            </a:r>
          </a:p>
          <a:p>
            <a:r>
              <a:rPr lang="en-US" altLang="zh-TW" dirty="0"/>
              <a:t>&lt;3, 1, 50, A&gt;</a:t>
            </a:r>
          </a:p>
        </p:txBody>
      </p:sp>
      <p:sp>
        <p:nvSpPr>
          <p:cNvPr id="143" name="文字方塊 142"/>
          <p:cNvSpPr txBox="1"/>
          <p:nvPr/>
        </p:nvSpPr>
        <p:spPr>
          <a:xfrm>
            <a:off x="2269944" y="2045865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-1, B&gt;</a:t>
            </a:r>
          </a:p>
        </p:txBody>
      </p:sp>
      <p:sp>
        <p:nvSpPr>
          <p:cNvPr id="144" name="文字方塊 143"/>
          <p:cNvSpPr txBox="1"/>
          <p:nvPr/>
        </p:nvSpPr>
        <p:spPr>
          <a:xfrm>
            <a:off x="827584" y="2927891"/>
            <a:ext cx="6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 2</a:t>
            </a:r>
            <a:endParaRPr lang="zh-TW" altLang="en-US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836549" y="3287931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&lt;2, 2, 30, A&gt;</a:t>
            </a:r>
          </a:p>
          <a:p>
            <a:r>
              <a:rPr lang="en-US" altLang="zh-TW" dirty="0"/>
              <a:t>&lt;3, 2, 60, A&gt;</a:t>
            </a:r>
          </a:p>
        </p:txBody>
      </p:sp>
      <p:sp>
        <p:nvSpPr>
          <p:cNvPr id="146" name="文字方塊 145"/>
          <p:cNvSpPr txBox="1"/>
          <p:nvPr/>
        </p:nvSpPr>
        <p:spPr>
          <a:xfrm>
            <a:off x="2269944" y="3269713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&lt;2, 1, -2, B&gt;</a:t>
            </a:r>
          </a:p>
          <a:p>
            <a:r>
              <a:rPr lang="en-US" altLang="zh-TW" dirty="0"/>
              <a:t>&lt;2, 2, -3, B&gt;</a:t>
            </a:r>
          </a:p>
        </p:txBody>
      </p:sp>
      <p:sp>
        <p:nvSpPr>
          <p:cNvPr id="147" name="文字方塊 146"/>
          <p:cNvSpPr txBox="1"/>
          <p:nvPr/>
        </p:nvSpPr>
        <p:spPr>
          <a:xfrm>
            <a:off x="827584" y="4080019"/>
            <a:ext cx="68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 3</a:t>
            </a:r>
            <a:endParaRPr lang="zh-TW" altLang="en-US" dirty="0"/>
          </a:p>
        </p:txBody>
      </p:sp>
      <p:sp>
        <p:nvSpPr>
          <p:cNvPr id="148" name="文字方塊 147"/>
          <p:cNvSpPr txBox="1"/>
          <p:nvPr/>
        </p:nvSpPr>
        <p:spPr>
          <a:xfrm>
            <a:off x="899592" y="4452833"/>
            <a:ext cx="1348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3, 20, A&gt;</a:t>
            </a:r>
          </a:p>
          <a:p>
            <a:r>
              <a:rPr lang="en-US" altLang="zh-TW" dirty="0"/>
              <a:t>&lt;2, 3, 40, A&gt;</a:t>
            </a:r>
          </a:p>
          <a:p>
            <a:r>
              <a:rPr lang="en-US" altLang="zh-TW" dirty="0"/>
              <a:t>&lt;3, 3, 70, A&gt;</a:t>
            </a:r>
            <a:endParaRPr lang="zh-TW" altLang="en-US" dirty="0"/>
          </a:p>
        </p:txBody>
      </p:sp>
      <p:sp>
        <p:nvSpPr>
          <p:cNvPr id="149" name="文字方塊 148"/>
          <p:cNvSpPr txBox="1"/>
          <p:nvPr/>
        </p:nvSpPr>
        <p:spPr>
          <a:xfrm>
            <a:off x="2483768" y="443076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&lt;3, 2, -4, B&gt;</a:t>
            </a:r>
            <a:endParaRPr lang="zh-TW" altLang="en-US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796136" y="178398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-10, AB&gt;</a:t>
            </a:r>
          </a:p>
          <a:p>
            <a:r>
              <a:rPr lang="en-US" altLang="zh-TW" dirty="0"/>
              <a:t>&lt;3, 1, -50, AB&gt;</a:t>
            </a:r>
          </a:p>
        </p:txBody>
      </p:sp>
      <p:sp>
        <p:nvSpPr>
          <p:cNvPr id="152" name="文字方塊 151"/>
          <p:cNvSpPr txBox="1"/>
          <p:nvPr/>
        </p:nvSpPr>
        <p:spPr>
          <a:xfrm>
            <a:off x="5797043" y="2708920"/>
            <a:ext cx="1661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&lt;2, 1, -60, AB&gt;</a:t>
            </a:r>
          </a:p>
          <a:p>
            <a:r>
              <a:rPr lang="en-US" altLang="zh-TW" dirty="0"/>
              <a:t>&lt;2, 2, -90, AB&gt;</a:t>
            </a:r>
          </a:p>
          <a:p>
            <a:r>
              <a:rPr lang="en-US" altLang="zh-TW" dirty="0"/>
              <a:t>&lt;3, 1, -120, AB&gt;</a:t>
            </a:r>
          </a:p>
          <a:p>
            <a:r>
              <a:rPr lang="en-US" altLang="zh-TW" dirty="0"/>
              <a:t>&lt;3, 2, -180, AB&gt;</a:t>
            </a:r>
          </a:p>
        </p:txBody>
      </p:sp>
      <p:sp>
        <p:nvSpPr>
          <p:cNvPr id="153" name="文字方塊 152"/>
          <p:cNvSpPr txBox="1"/>
          <p:nvPr/>
        </p:nvSpPr>
        <p:spPr>
          <a:xfrm>
            <a:off x="5796136" y="4149080"/>
            <a:ext cx="1661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2, -80, AB&gt;</a:t>
            </a:r>
          </a:p>
          <a:p>
            <a:r>
              <a:rPr lang="en-US" altLang="zh-TW" dirty="0"/>
              <a:t>&lt;2, 2, -160, AB&gt;</a:t>
            </a:r>
          </a:p>
          <a:p>
            <a:r>
              <a:rPr lang="en-US" altLang="zh-TW" dirty="0"/>
              <a:t>&lt;3, 2, -280, AB&gt;</a:t>
            </a:r>
          </a:p>
        </p:txBody>
      </p:sp>
    </p:spTree>
    <p:extLst>
      <p:ext uri="{BB962C8B-B14F-4D97-AF65-F5344CB8AC3E}">
        <p14:creationId xmlns:p14="http://schemas.microsoft.com/office/powerpoint/2010/main" val="2219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2" grpId="0"/>
      <p:bldP spid="15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Phase 2 Map of Matrix Multiply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918" y="6024606"/>
            <a:ext cx="8306223" cy="41987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altLang="zh-TW">
                <a:ea typeface="新細明體" pitchFamily="18" charset="-120"/>
              </a:rPr>
              <a:t>Group products 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a</a:t>
            </a:r>
            <a:r>
              <a:rPr lang="en-US" altLang="zh-TW" baseline="-25000">
                <a:ea typeface="新細明體" pitchFamily="18" charset="-120"/>
                <a:sym typeface="Symbol" pitchFamily="18" charset="2"/>
              </a:rPr>
              <a:t>i,k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 · b</a:t>
            </a:r>
            <a:r>
              <a:rPr lang="en-US" altLang="zh-TW" baseline="-25000">
                <a:ea typeface="新細明體" pitchFamily="18" charset="-120"/>
                <a:sym typeface="Symbol" pitchFamily="18" charset="2"/>
              </a:rPr>
              <a:t>k,j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 with matching values of i and j</a:t>
            </a:r>
            <a:endParaRPr lang="en-US" altLang="zh-TW" baseline="-25000"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1690773" y="179358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-10, AB&gt;</a:t>
            </a:r>
          </a:p>
          <a:p>
            <a:r>
              <a:rPr lang="en-US" altLang="zh-TW" dirty="0"/>
              <a:t>&lt;3, 1, -50, AB&gt;</a:t>
            </a:r>
          </a:p>
        </p:txBody>
      </p:sp>
      <p:sp>
        <p:nvSpPr>
          <p:cNvPr id="126" name="文字方塊 125"/>
          <p:cNvSpPr txBox="1"/>
          <p:nvPr/>
        </p:nvSpPr>
        <p:spPr>
          <a:xfrm>
            <a:off x="1691680" y="2718522"/>
            <a:ext cx="1661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&lt;2, 1, -60, AB&gt;</a:t>
            </a:r>
          </a:p>
          <a:p>
            <a:r>
              <a:rPr lang="en-US" altLang="zh-TW" dirty="0"/>
              <a:t>&lt;2, 2, -90, AB&gt;</a:t>
            </a:r>
          </a:p>
          <a:p>
            <a:r>
              <a:rPr lang="en-US" altLang="zh-TW" dirty="0"/>
              <a:t>&lt;3, 1, -120, AB&gt;</a:t>
            </a:r>
          </a:p>
          <a:p>
            <a:r>
              <a:rPr lang="en-US" altLang="zh-TW" dirty="0"/>
              <a:t>&lt;3, 2, -180, AB&gt;</a:t>
            </a:r>
          </a:p>
        </p:txBody>
      </p:sp>
      <p:sp>
        <p:nvSpPr>
          <p:cNvPr id="127" name="文字方塊 126"/>
          <p:cNvSpPr txBox="1"/>
          <p:nvPr/>
        </p:nvSpPr>
        <p:spPr>
          <a:xfrm>
            <a:off x="1690772" y="4158682"/>
            <a:ext cx="1695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&lt;1, 2, -80, AB&gt;</a:t>
            </a:r>
          </a:p>
          <a:p>
            <a:r>
              <a:rPr lang="en-US" altLang="zh-TW" dirty="0"/>
              <a:t>&lt;2, 2, -160, AB&gt;</a:t>
            </a:r>
          </a:p>
          <a:p>
            <a:r>
              <a:rPr lang="en-US" altLang="zh-TW" dirty="0"/>
              <a:t>&lt;3, 2, -280, AB&gt;</a:t>
            </a:r>
          </a:p>
        </p:txBody>
      </p:sp>
      <p:sp>
        <p:nvSpPr>
          <p:cNvPr id="128" name="文字方塊 127"/>
          <p:cNvSpPr txBox="1"/>
          <p:nvPr/>
        </p:nvSpPr>
        <p:spPr>
          <a:xfrm>
            <a:off x="5076056" y="2099087"/>
            <a:ext cx="17139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-10, AB&gt;</a:t>
            </a:r>
          </a:p>
          <a:p>
            <a:r>
              <a:rPr lang="en-US" altLang="zh-TW" dirty="0"/>
              <a:t>&lt;1, 2, -80, AB&gt;</a:t>
            </a:r>
          </a:p>
          <a:p>
            <a:r>
              <a:rPr lang="en-US" altLang="zh-TW" dirty="0"/>
              <a:t>&lt;2, 1, -60, AB&gt;</a:t>
            </a:r>
          </a:p>
          <a:p>
            <a:r>
              <a:rPr lang="en-US" altLang="zh-TW" dirty="0"/>
              <a:t>&lt;2, 2, -250, AB&gt;</a:t>
            </a:r>
          </a:p>
          <a:p>
            <a:r>
              <a:rPr lang="en-US" altLang="zh-TW" dirty="0"/>
              <a:t>&lt;3, 1, -170, AB &gt;</a:t>
            </a:r>
          </a:p>
          <a:p>
            <a:r>
              <a:rPr lang="en-US" altLang="zh-TW" dirty="0"/>
              <a:t>&lt;3, 2, -460, AB&gt;</a:t>
            </a:r>
          </a:p>
        </p:txBody>
      </p:sp>
      <p:cxnSp>
        <p:nvCxnSpPr>
          <p:cNvPr id="3" name="直線單箭頭接點 2"/>
          <p:cNvCxnSpPr/>
          <p:nvPr/>
        </p:nvCxnSpPr>
        <p:spPr>
          <a:xfrm>
            <a:off x="3419872" y="1916832"/>
            <a:ext cx="1656184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/>
          <p:nvPr/>
        </p:nvCxnSpPr>
        <p:spPr>
          <a:xfrm>
            <a:off x="3419872" y="2224160"/>
            <a:ext cx="1656184" cy="11328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/>
          <p:nvPr/>
        </p:nvCxnSpPr>
        <p:spPr>
          <a:xfrm flipV="1">
            <a:off x="3419872" y="2790576"/>
            <a:ext cx="1656184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3426514" y="3140968"/>
            <a:ext cx="1656184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/>
          <p:nvPr/>
        </p:nvCxnSpPr>
        <p:spPr>
          <a:xfrm flipV="1">
            <a:off x="3434172" y="3356992"/>
            <a:ext cx="1656184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/>
          <p:nvPr/>
        </p:nvCxnSpPr>
        <p:spPr>
          <a:xfrm flipV="1">
            <a:off x="3419872" y="3645024"/>
            <a:ext cx="1656184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/>
          <p:nvPr/>
        </p:nvCxnSpPr>
        <p:spPr>
          <a:xfrm flipV="1">
            <a:off x="3351805" y="2564904"/>
            <a:ext cx="1702837" cy="17281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 flipV="1">
            <a:off x="3419872" y="3645024"/>
            <a:ext cx="1656184" cy="12241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V="1">
            <a:off x="3330391" y="3140968"/>
            <a:ext cx="1724251" cy="15260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7236296" y="3808299"/>
            <a:ext cx="1450225" cy="1711325"/>
            <a:chOff x="4412" y="1580"/>
            <a:chExt cx="576" cy="1078"/>
          </a:xfrm>
        </p:grpSpPr>
        <p:sp>
          <p:nvSpPr>
            <p:cNvPr id="150" name="Rectangle 41"/>
            <p:cNvSpPr>
              <a:spLocks noChangeArrowheads="1"/>
            </p:cNvSpPr>
            <p:nvPr/>
          </p:nvSpPr>
          <p:spPr bwMode="auto">
            <a:xfrm>
              <a:off x="4412" y="179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-10</a:t>
              </a:r>
            </a:p>
          </p:txBody>
        </p:sp>
        <p:sp>
          <p:nvSpPr>
            <p:cNvPr id="151" name="Rectangle 42"/>
            <p:cNvSpPr>
              <a:spLocks noChangeArrowheads="1"/>
            </p:cNvSpPr>
            <p:nvPr/>
          </p:nvSpPr>
          <p:spPr bwMode="auto">
            <a:xfrm>
              <a:off x="4700" y="179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-80</a:t>
              </a:r>
            </a:p>
          </p:txBody>
        </p:sp>
        <p:sp>
          <p:nvSpPr>
            <p:cNvPr id="152" name="Rectangle 43"/>
            <p:cNvSpPr>
              <a:spLocks noChangeArrowheads="1"/>
            </p:cNvSpPr>
            <p:nvPr/>
          </p:nvSpPr>
          <p:spPr bwMode="auto">
            <a:xfrm>
              <a:off x="4412" y="208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-60</a:t>
              </a:r>
            </a:p>
          </p:txBody>
        </p:sp>
        <p:sp>
          <p:nvSpPr>
            <p:cNvPr id="153" name="Rectangle 44"/>
            <p:cNvSpPr>
              <a:spLocks noChangeArrowheads="1"/>
            </p:cNvSpPr>
            <p:nvPr/>
          </p:nvSpPr>
          <p:spPr bwMode="auto">
            <a:xfrm>
              <a:off x="4700" y="208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-250</a:t>
              </a:r>
            </a:p>
          </p:txBody>
        </p:sp>
        <p:sp>
          <p:nvSpPr>
            <p:cNvPr id="154" name="Rectangle 45"/>
            <p:cNvSpPr>
              <a:spLocks noChangeArrowheads="1"/>
            </p:cNvSpPr>
            <p:nvPr/>
          </p:nvSpPr>
          <p:spPr bwMode="auto">
            <a:xfrm>
              <a:off x="4412" y="237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-170</a:t>
              </a:r>
            </a:p>
          </p:txBody>
        </p:sp>
        <p:sp>
          <p:nvSpPr>
            <p:cNvPr id="155" name="Rectangle 46"/>
            <p:cNvSpPr>
              <a:spLocks noChangeArrowheads="1"/>
            </p:cNvSpPr>
            <p:nvPr/>
          </p:nvSpPr>
          <p:spPr bwMode="auto">
            <a:xfrm>
              <a:off x="4700" y="237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wrap="none" lIns="45720" rIns="45720" anchor="ctr"/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zh-TW" sz="1400">
                  <a:latin typeface="Courier New" pitchFamily="49" charset="0"/>
                  <a:ea typeface="新細明體" pitchFamily="18" charset="-120"/>
                </a:rPr>
                <a:t>-460</a:t>
              </a:r>
            </a:p>
          </p:txBody>
        </p:sp>
        <p:sp>
          <p:nvSpPr>
            <p:cNvPr id="156" name="Freeform 47"/>
            <p:cNvSpPr>
              <a:spLocks/>
            </p:cNvSpPr>
            <p:nvPr/>
          </p:nvSpPr>
          <p:spPr bwMode="auto">
            <a:xfrm flipH="1">
              <a:off x="4940" y="1794"/>
              <a:ext cx="48" cy="864"/>
            </a:xfrm>
            <a:custGeom>
              <a:avLst/>
              <a:gdLst>
                <a:gd name="T0" fmla="*/ 48 w 48"/>
                <a:gd name="T1" fmla="*/ 0 h 864"/>
                <a:gd name="T2" fmla="*/ 0 w 48"/>
                <a:gd name="T3" fmla="*/ 0 h 864"/>
                <a:gd name="T4" fmla="*/ 0 w 48"/>
                <a:gd name="T5" fmla="*/ 864 h 864"/>
                <a:gd name="T6" fmla="*/ 48 w 48"/>
                <a:gd name="T7" fmla="*/ 864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864"/>
                <a:gd name="T14" fmla="*/ 48 w 48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864">
                  <a:moveTo>
                    <a:pt x="48" y="0"/>
                  </a:moveTo>
                  <a:lnTo>
                    <a:pt x="0" y="0"/>
                  </a:lnTo>
                  <a:lnTo>
                    <a:pt x="0" y="864"/>
                  </a:lnTo>
                  <a:lnTo>
                    <a:pt x="48" y="864"/>
                  </a:lnTo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endParaRPr lang="zh-TW" altLang="zh-TW"/>
            </a:p>
          </p:txBody>
        </p:sp>
        <p:sp>
          <p:nvSpPr>
            <p:cNvPr id="157" name="Freeform 48"/>
            <p:cNvSpPr>
              <a:spLocks/>
            </p:cNvSpPr>
            <p:nvPr/>
          </p:nvSpPr>
          <p:spPr bwMode="auto">
            <a:xfrm>
              <a:off x="4412" y="1794"/>
              <a:ext cx="48" cy="864"/>
            </a:xfrm>
            <a:custGeom>
              <a:avLst/>
              <a:gdLst>
                <a:gd name="T0" fmla="*/ 48 w 48"/>
                <a:gd name="T1" fmla="*/ 0 h 864"/>
                <a:gd name="T2" fmla="*/ 0 w 48"/>
                <a:gd name="T3" fmla="*/ 0 h 864"/>
                <a:gd name="T4" fmla="*/ 0 w 48"/>
                <a:gd name="T5" fmla="*/ 864 h 864"/>
                <a:gd name="T6" fmla="*/ 48 w 48"/>
                <a:gd name="T7" fmla="*/ 864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864"/>
                <a:gd name="T14" fmla="*/ 48 w 48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864">
                  <a:moveTo>
                    <a:pt x="48" y="0"/>
                  </a:moveTo>
                  <a:lnTo>
                    <a:pt x="0" y="0"/>
                  </a:lnTo>
                  <a:lnTo>
                    <a:pt x="0" y="864"/>
                  </a:lnTo>
                  <a:lnTo>
                    <a:pt x="48" y="864"/>
                  </a:lnTo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45720" rIns="45720" anchor="ctr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endParaRPr lang="zh-TW" altLang="zh-TW"/>
            </a:p>
          </p:txBody>
        </p:sp>
        <p:sp>
          <p:nvSpPr>
            <p:cNvPr id="158" name="Text Box 49"/>
            <p:cNvSpPr txBox="1">
              <a:spLocks noChangeArrowheads="1"/>
            </p:cNvSpPr>
            <p:nvPr/>
          </p:nvSpPr>
          <p:spPr bwMode="auto">
            <a:xfrm>
              <a:off x="4412" y="1580"/>
              <a:ext cx="57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pitchFamily="18" charset="-12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07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Computing Matrix Product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918" y="1556792"/>
            <a:ext cx="8306223" cy="4582327"/>
          </a:xfrm>
        </p:spPr>
        <p:txBody>
          <a:bodyPr>
            <a:normAutofit/>
          </a:bodyPr>
          <a:lstStyle/>
          <a:p>
            <a:pPr lvl="1"/>
            <a:r>
              <a:rPr lang="en-US" altLang="zh-TW" dirty="0">
                <a:ea typeface="新細明體" pitchFamily="18" charset="-120"/>
              </a:rPr>
              <a:t>Represent matrix as list of nonzero entries</a:t>
            </a:r>
          </a:p>
          <a:p>
            <a:pPr lvl="2">
              <a:buFont typeface="Wingdings" pitchFamily="2" charset="2"/>
              <a:buNone/>
            </a:pPr>
            <a:r>
              <a:rPr lang="en-US" altLang="zh-TW" b="1" dirty="0">
                <a:ea typeface="新細明體" pitchFamily="18" charset="-120"/>
                <a:sym typeface="Symbol" pitchFamily="18" charset="2"/>
              </a:rPr>
              <a:t></a:t>
            </a:r>
            <a:r>
              <a:rPr lang="en-US" altLang="zh-TW" b="1" dirty="0">
                <a:latin typeface="Arial" pitchFamily="34" charset="0"/>
                <a:ea typeface="新細明體" pitchFamily="18" charset="-120"/>
                <a:sym typeface="Symbol" pitchFamily="18" charset="2"/>
              </a:rPr>
              <a:t>row, col, </a:t>
            </a:r>
            <a:r>
              <a:rPr lang="en-US" altLang="zh-TW" b="1" dirty="0">
                <a:ea typeface="新細明體" pitchFamily="18" charset="-120"/>
                <a:sym typeface="Symbol" pitchFamily="18" charset="2"/>
              </a:rPr>
              <a:t>value, </a:t>
            </a:r>
            <a:r>
              <a:rPr lang="en-US" altLang="zh-TW" b="1" dirty="0" err="1">
                <a:ea typeface="新細明體" pitchFamily="18" charset="-120"/>
                <a:sym typeface="Symbol" pitchFamily="18" charset="2"/>
              </a:rPr>
              <a:t>matrixID</a:t>
            </a:r>
            <a:r>
              <a:rPr lang="en-US" altLang="zh-TW" b="1" dirty="0">
                <a:ea typeface="新細明體" pitchFamily="18" charset="-120"/>
                <a:sym typeface="Symbol" pitchFamily="18" charset="2"/>
              </a:rPr>
              <a:t></a:t>
            </a:r>
          </a:p>
          <a:p>
            <a:pPr lvl="1"/>
            <a:r>
              <a:rPr lang="en-US" altLang="zh-TW" dirty="0">
                <a:ea typeface="新細明體" pitchFamily="18" charset="-120"/>
                <a:sym typeface="Symbol" pitchFamily="18" charset="2"/>
              </a:rPr>
              <a:t>Strategy</a:t>
            </a:r>
          </a:p>
          <a:p>
            <a:pPr lvl="2"/>
            <a:r>
              <a:rPr lang="en-US" altLang="zh-TW" b="1" dirty="0">
                <a:ea typeface="新細明體" pitchFamily="18" charset="-120"/>
                <a:sym typeface="Symbol" pitchFamily="18" charset="2"/>
              </a:rPr>
              <a:t>Phase 1: Compute all products </a:t>
            </a:r>
            <a:r>
              <a:rPr lang="en-US" altLang="zh-TW" b="1" dirty="0" err="1">
                <a:ea typeface="新細明體" pitchFamily="18" charset="-120"/>
                <a:sym typeface="Symbol" pitchFamily="18" charset="2"/>
              </a:rPr>
              <a:t>a</a:t>
            </a:r>
            <a:r>
              <a:rPr lang="en-US" altLang="zh-TW" b="1" baseline="-25000" dirty="0" err="1">
                <a:ea typeface="新細明體" pitchFamily="18" charset="-120"/>
                <a:sym typeface="Symbol" pitchFamily="18" charset="2"/>
              </a:rPr>
              <a:t>i,k</a:t>
            </a:r>
            <a:r>
              <a:rPr lang="en-US" altLang="zh-TW" b="1" dirty="0">
                <a:ea typeface="新細明體" pitchFamily="18" charset="-120"/>
                <a:sym typeface="Symbol" pitchFamily="18" charset="2"/>
              </a:rPr>
              <a:t> · </a:t>
            </a:r>
            <a:r>
              <a:rPr lang="en-US" altLang="zh-TW" b="1" dirty="0" err="1"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b="1" baseline="-25000" dirty="0" err="1">
                <a:ea typeface="新細明體" pitchFamily="18" charset="-120"/>
                <a:sym typeface="Symbol" pitchFamily="18" charset="2"/>
              </a:rPr>
              <a:t>k,j</a:t>
            </a:r>
            <a:endParaRPr lang="en-US" altLang="zh-TW" b="1" baseline="-25000" dirty="0">
              <a:ea typeface="新細明體" pitchFamily="18" charset="-120"/>
              <a:sym typeface="Symbol" pitchFamily="18" charset="2"/>
            </a:endParaRPr>
          </a:p>
          <a:p>
            <a:pPr lvl="2"/>
            <a:r>
              <a:rPr lang="en-US" altLang="zh-TW" b="1" dirty="0">
                <a:ea typeface="新細明體" pitchFamily="18" charset="-120"/>
                <a:sym typeface="Symbol" pitchFamily="18" charset="2"/>
              </a:rPr>
              <a:t>Phase 2: Sum products for each entry </a:t>
            </a:r>
            <a:r>
              <a:rPr lang="en-US" altLang="zh-TW" b="1" dirty="0" err="1">
                <a:ea typeface="新細明體" pitchFamily="18" charset="-120"/>
                <a:sym typeface="Symbol" pitchFamily="18" charset="2"/>
              </a:rPr>
              <a:t>i,j</a:t>
            </a:r>
            <a:endParaRPr lang="en-US" altLang="zh-TW" b="1" dirty="0">
              <a:ea typeface="新細明體" pitchFamily="18" charset="-120"/>
              <a:sym typeface="Symbol" pitchFamily="18" charset="2"/>
            </a:endParaRPr>
          </a:p>
          <a:p>
            <a:pPr lvl="2"/>
            <a:r>
              <a:rPr lang="en-US" altLang="zh-TW" b="1" dirty="0">
                <a:ea typeface="新細明體" pitchFamily="18" charset="-120"/>
                <a:sym typeface="Symbol" pitchFamily="18" charset="2"/>
              </a:rPr>
              <a:t>Each phase involves a Map/Reduce</a:t>
            </a:r>
          </a:p>
        </p:txBody>
      </p:sp>
    </p:spTree>
    <p:extLst>
      <p:ext uri="{BB962C8B-B14F-4D97-AF65-F5344CB8AC3E}">
        <p14:creationId xmlns:p14="http://schemas.microsoft.com/office/powerpoint/2010/main" val="3856048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23E4E-0875-DC4A-A6CD-464CCDBA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K-means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D0BC31E-6368-9B49-920F-03FBD4553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00" y="1556792"/>
            <a:ext cx="869017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25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PM25 Data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49282" y="1496209"/>
            <a:ext cx="7292193" cy="385234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45028" y="5783284"/>
            <a:ext cx="747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Terminology you need to know:  Object, Features, Distance between Objects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55365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C5F453E-9C32-2F42-94B2-9814EC6F9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576" y="1574286"/>
            <a:ext cx="7704812" cy="1229985"/>
          </a:xfrm>
          <a:prstGeom prst="rect">
            <a:avLst/>
          </a:prstGeom>
        </p:spPr>
      </p:pic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4A177DC9-35A6-9A43-A0C1-E5A75956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t="91710"/>
          <a:stretch/>
        </p:blipFill>
        <p:spPr>
          <a:xfrm>
            <a:off x="742576" y="3257549"/>
            <a:ext cx="7829845" cy="3429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07A9CE6-BCB2-CA45-9045-811812AA3B25}"/>
              </a:ext>
            </a:extLst>
          </p:cNvPr>
          <p:cNvSpPr/>
          <p:nvPr/>
        </p:nvSpPr>
        <p:spPr>
          <a:xfrm>
            <a:off x="742576" y="474677"/>
            <a:ext cx="5179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600" b="1" dirty="0"/>
              <a:t>Distance between Objects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78377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0A270E7-D45D-964E-804E-642C308E8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50" y="835939"/>
            <a:ext cx="5829300" cy="56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83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point?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Hide system-level details from the developers</a:t>
            </a:r>
          </a:p>
          <a:p>
            <a:r>
              <a:rPr lang="en-US" dirty="0"/>
              <a:t>Using Commodity Machines to Scale up the power 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08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17403"/>
            <a:ext cx="7886700" cy="3967782"/>
          </a:xfrm>
          <a:prstGeom prst="rect">
            <a:avLst/>
          </a:prstGeom>
        </p:spPr>
      </p:pic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23464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K-Mean Algorithm Running Example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51428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D4D3A9-60F3-9647-9D3D-A8A5A4B9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K-Mean Visualization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596154-06FA-2C47-AD77-1497E8B7E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stanford.edu</a:t>
            </a:r>
            <a:r>
              <a:rPr kumimoji="1" lang="en-US" altLang="zh-TW" dirty="0"/>
              <a:t>/class/ee103/visualizations/</a:t>
            </a:r>
            <a:r>
              <a:rPr kumimoji="1" lang="en-US" altLang="zh-TW" dirty="0" err="1"/>
              <a:t>kmeans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kmeans.html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48173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2A9230-C39D-B049-B9C9-C531A637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K-Means with Hadoop/MapReduce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1DDB9A-F366-B94B-8169-4A30946A2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410" y="1600200"/>
            <a:ext cx="415718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71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C453873-BB72-8547-9B33-C9D885BBA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40" y="463526"/>
            <a:ext cx="7555522" cy="55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202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7200" dirty="0"/>
              <a:t>Spark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39875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alibri"/>
                <a:ea typeface="ＭＳ Ｐゴシック" charset="0"/>
                <a:cs typeface="Calibri"/>
              </a:rPr>
              <a:t>MapReduce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problems &amp; potential solution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+mj-lt"/>
                <a:ea typeface="ＭＳ Ｐゴシック" charset="0"/>
                <a:cs typeface="ＭＳ Ｐゴシック" charset="0"/>
              </a:rPr>
              <a:t>MapReduce</a:t>
            </a:r>
            <a:r>
              <a:rPr lang="en-US" sz="4000" dirty="0">
                <a:latin typeface="+mj-lt"/>
                <a:ea typeface="ＭＳ Ｐゴシック" charset="0"/>
                <a:cs typeface="ＭＳ Ｐゴシック" charset="0"/>
              </a:rPr>
              <a:t> problems:</a:t>
            </a:r>
          </a:p>
          <a:p>
            <a:pPr lvl="1"/>
            <a:r>
              <a:rPr lang="en-US" sz="3600" dirty="0">
                <a:latin typeface="+mj-lt"/>
                <a:ea typeface="ＭＳ Ｐゴシック" charset="0"/>
              </a:rPr>
              <a:t>Many problems aren’t easily described as map-reduce</a:t>
            </a:r>
          </a:p>
          <a:p>
            <a:pPr lvl="1"/>
            <a:r>
              <a:rPr lang="en-US" sz="3600" dirty="0">
                <a:latin typeface="+mj-lt"/>
                <a:ea typeface="ＭＳ Ｐゴシック" charset="0"/>
              </a:rPr>
              <a:t>Persistence to disk typically slower than in-memory work</a:t>
            </a:r>
          </a:p>
        </p:txBody>
      </p:sp>
    </p:spTree>
    <p:extLst>
      <p:ext uri="{BB962C8B-B14F-4D97-AF65-F5344CB8AC3E}">
        <p14:creationId xmlns:p14="http://schemas.microsoft.com/office/powerpoint/2010/main" val="19711855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30D9FE0-F76A-AA44-B712-1F48DE32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822"/>
            <a:ext cx="9144000" cy="48203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14923094">
            <a:off x="1460952" y="2733656"/>
            <a:ext cx="19839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b="1" dirty="0">
                <a:solidFill>
                  <a:srgbClr val="FFFF00"/>
                </a:solidFill>
              </a:rPr>
              <a:t>Spark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5616" y="5890046"/>
            <a:ext cx="734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“Resilient Distributed Datasets: A Fault-Tolerant Abstraction for In-Memory Cluster Computing” by </a:t>
            </a:r>
            <a:r>
              <a:rPr lang="en-US" altLang="zh-TW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Matei</a:t>
            </a:r>
            <a:r>
              <a:rPr lang="en-US" altLang="zh-TW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Zaharia</a:t>
            </a:r>
            <a:r>
              <a:rPr lang="en-US" altLang="zh-TW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 et al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  <a:latin typeface="Tahoma" charset="0"/>
                <a:ea typeface="ＭＳ Ｐゴシック" charset="0"/>
                <a:hlinkClick r:id="rId3"/>
              </a:rPr>
              <a:t>https://www.cs.berkeley.edu/~matei/papers/2012/nsdi_spark.pdf</a:t>
            </a:r>
            <a:endParaRPr lang="en-US" altLang="zh-TW" dirty="0">
              <a:solidFill>
                <a:srgbClr val="FF0000"/>
              </a:solidFill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854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Apache Spark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Processing engine; instead of just “map” and “reduce”, defines a large set of </a:t>
            </a:r>
            <a:r>
              <a:rPr lang="en-US" i="1" dirty="0">
                <a:latin typeface="+mj-lt"/>
                <a:ea typeface="ＭＳ Ｐゴシック" charset="0"/>
                <a:cs typeface="ＭＳ Ｐゴシック" charset="0"/>
              </a:rPr>
              <a:t>operations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solidFill>
                  <a:srgbClr val="FF0000"/>
                </a:solidFill>
                <a:latin typeface="+mj-lt"/>
                <a:ea typeface="ＭＳ Ｐゴシック" charset="0"/>
                <a:cs typeface="ＭＳ Ｐゴシック" charset="0"/>
              </a:rPr>
              <a:t>transformations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&amp; </a:t>
            </a:r>
            <a:r>
              <a:rPr lang="en-US" dirty="0">
                <a:solidFill>
                  <a:srgbClr val="FF0000"/>
                </a:solidFill>
                <a:latin typeface="+mj-lt"/>
                <a:ea typeface="ＭＳ Ｐゴシック" charset="0"/>
                <a:cs typeface="ＭＳ Ｐゴシック" charset="0"/>
              </a:rPr>
              <a:t>actions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In-memory Computation 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Key construct: Resilient Distributed Dataset (RDD)</a:t>
            </a:r>
          </a:p>
        </p:txBody>
      </p:sp>
    </p:spTree>
    <p:extLst>
      <p:ext uri="{BB962C8B-B14F-4D97-AF65-F5344CB8AC3E}">
        <p14:creationId xmlns:p14="http://schemas.microsoft.com/office/powerpoint/2010/main" val="7975222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Gray sort competition: Winner Spark-based (previously MR)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990600" y="1747838"/>
          <a:ext cx="6781800" cy="4105275"/>
        </p:xfrm>
        <a:graphic>
          <a:graphicData uri="http://schemas.openxmlformats.org/drawingml/2006/table">
            <a:tbl>
              <a:tblPr/>
              <a:tblGrid>
                <a:gridCol w="189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5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Hadoop MR</a:t>
                      </a:r>
                      <a:b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</a:b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Record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Spark</a:t>
                      </a:r>
                      <a:b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</a:b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Record (2014)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Data Size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102.5 TB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100 TB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Elapsed Time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72 mins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23 mins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# Nodes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2100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206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# Cores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50400 physical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6592 virtualized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Cluster disk throughput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3150 GB/s</a:t>
                      </a:r>
                      <a:b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</a:b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(est.)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618 GB/s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Network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dedicated data center, 10Gbps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virtualized (EC2) 10Gbps network</a:t>
                      </a: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Sort rate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1.42 TB/min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4.27 TB/min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Sort rate/node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0.67 GB/min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20.7 GB/min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38100" marR="38100" marT="38091" marB="3809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889" name="TextBox 8"/>
          <p:cNvSpPr txBox="1">
            <a:spLocks noChangeArrowheads="1"/>
          </p:cNvSpPr>
          <p:nvPr/>
        </p:nvSpPr>
        <p:spPr bwMode="auto">
          <a:xfrm>
            <a:off x="457200" y="5824538"/>
            <a:ext cx="8097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>
              <a:defRPr sz="24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6pPr>
            <a:lvl7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7pPr>
            <a:lvl8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8pPr>
            <a:lvl9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Sort benchmark, Daytona Gray: sort of 100 TB of data (1 trillion records)</a:t>
            </a:r>
          </a:p>
        </p:txBody>
      </p:sp>
      <p:sp>
        <p:nvSpPr>
          <p:cNvPr id="35890" name="TextBox 9"/>
          <p:cNvSpPr txBox="1">
            <a:spLocks noChangeArrowheads="1"/>
          </p:cNvSpPr>
          <p:nvPr/>
        </p:nvSpPr>
        <p:spPr bwMode="auto">
          <a:xfrm>
            <a:off x="7467600" y="2362200"/>
            <a:ext cx="1570038" cy="1477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>
              <a:defRPr sz="24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6pPr>
            <a:lvl7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7pPr>
            <a:lvl8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8pPr>
            <a:lvl9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Spark-based</a:t>
            </a:r>
          </a:p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System</a:t>
            </a:r>
          </a:p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3x faster</a:t>
            </a:r>
          </a:p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with 1/10</a:t>
            </a:r>
          </a:p>
          <a:p>
            <a:r>
              <a:rPr lang="en-US" sz="1800">
                <a:solidFill>
                  <a:schemeClr val="tx1"/>
                </a:solidFill>
                <a:latin typeface="Arial" charset="0"/>
              </a:rPr>
              <a:t># of nodes</a:t>
            </a:r>
          </a:p>
        </p:txBody>
      </p:sp>
    </p:spTree>
    <p:extLst>
      <p:ext uri="{BB962C8B-B14F-4D97-AF65-F5344CB8AC3E}">
        <p14:creationId xmlns:p14="http://schemas.microsoft.com/office/powerpoint/2010/main" val="15110316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Spark vs. Hadoop MapReduce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Performance: Spark normally faster but with caveats</a:t>
            </a:r>
          </a:p>
          <a:p>
            <a:pPr lvl="1"/>
            <a:r>
              <a:rPr lang="en-US" sz="2000" dirty="0">
                <a:latin typeface="+mj-lt"/>
                <a:ea typeface="ＭＳ Ｐゴシック" charset="0"/>
              </a:rPr>
              <a:t>Spark can process data in-memory; </a:t>
            </a:r>
            <a:r>
              <a:rPr lang="en-US" sz="2000" dirty="0" err="1">
                <a:latin typeface="+mj-lt"/>
                <a:ea typeface="ＭＳ Ｐゴシック" charset="0"/>
              </a:rPr>
              <a:t>Hadoop</a:t>
            </a:r>
            <a:r>
              <a:rPr lang="en-US" sz="2000" dirty="0">
                <a:latin typeface="+mj-lt"/>
                <a:ea typeface="ＭＳ Ｐゴシック" charset="0"/>
              </a:rPr>
              <a:t> </a:t>
            </a:r>
            <a:r>
              <a:rPr lang="en-US" sz="2000" dirty="0" err="1">
                <a:latin typeface="+mj-lt"/>
                <a:ea typeface="ＭＳ Ｐゴシック" charset="0"/>
              </a:rPr>
              <a:t>MapReduce</a:t>
            </a:r>
            <a:r>
              <a:rPr lang="en-US" sz="2000" dirty="0">
                <a:latin typeface="+mj-lt"/>
                <a:ea typeface="ＭＳ Ｐゴシック" charset="0"/>
              </a:rPr>
              <a:t> persists back to the disk after a map or reduce action</a:t>
            </a:r>
          </a:p>
          <a:p>
            <a:pPr lvl="1"/>
            <a:r>
              <a:rPr lang="en-US" sz="2000" dirty="0">
                <a:latin typeface="+mj-lt"/>
                <a:ea typeface="ＭＳ Ｐゴシック" charset="0"/>
              </a:rPr>
              <a:t>Spark generally outperforms </a:t>
            </a:r>
            <a:r>
              <a:rPr lang="en-US" sz="2000" dirty="0" err="1">
                <a:latin typeface="+mj-lt"/>
                <a:ea typeface="ＭＳ Ｐゴシック" charset="0"/>
              </a:rPr>
              <a:t>MapReduce</a:t>
            </a:r>
            <a:r>
              <a:rPr lang="en-US" sz="2000" dirty="0">
                <a:latin typeface="+mj-lt"/>
                <a:ea typeface="ＭＳ Ｐゴシック" charset="0"/>
              </a:rPr>
              <a:t>, but it often needs lots of memory to do well; if there are other resource-demanding services or can’t fit in memory, Spark degrades</a:t>
            </a:r>
          </a:p>
          <a:p>
            <a:pPr lvl="1"/>
            <a:r>
              <a:rPr lang="en-US" sz="2000" dirty="0" err="1">
                <a:latin typeface="+mj-lt"/>
                <a:ea typeface="ＭＳ Ｐゴシック" charset="0"/>
              </a:rPr>
              <a:t>MapReduce</a:t>
            </a:r>
            <a:r>
              <a:rPr lang="en-US" sz="2000" dirty="0">
                <a:latin typeface="+mj-lt"/>
                <a:ea typeface="ＭＳ Ｐゴシック" charset="0"/>
              </a:rPr>
              <a:t> easily runs alongside other services with minor performance differences, &amp; works well with the 1-pass jobs it was designed for</a:t>
            </a:r>
          </a:p>
          <a:p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Ease of use: Spark is easier to program</a:t>
            </a:r>
          </a:p>
          <a:p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Data processing: Spark more general</a:t>
            </a:r>
          </a:p>
          <a:p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Maturity: Spark maturing, </a:t>
            </a:r>
            <a:r>
              <a:rPr lang="en-US" sz="2400" dirty="0" err="1">
                <a:latin typeface="+mj-lt"/>
                <a:ea typeface="ＭＳ Ｐゴシック" charset="0"/>
                <a:cs typeface="ＭＳ Ｐゴシック" charset="0"/>
              </a:rPr>
              <a:t>Hadoop</a:t>
            </a:r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+mj-lt"/>
                <a:ea typeface="ＭＳ Ｐゴシック" charset="0"/>
                <a:cs typeface="ＭＳ Ｐゴシック" charset="0"/>
              </a:rPr>
              <a:t>MapReduce</a:t>
            </a:r>
            <a:r>
              <a:rPr lang="en-US" sz="2400" dirty="0">
                <a:latin typeface="+mj-lt"/>
                <a:ea typeface="ＭＳ Ｐゴシック" charset="0"/>
                <a:cs typeface="ＭＳ Ｐゴシック" charset="0"/>
              </a:rPr>
              <a:t> mature</a:t>
            </a:r>
          </a:p>
        </p:txBody>
      </p:sp>
    </p:spTree>
    <p:extLst>
      <p:ext uri="{BB962C8B-B14F-4D97-AF65-F5344CB8AC3E}">
        <p14:creationId xmlns:p14="http://schemas.microsoft.com/office/powerpoint/2010/main" val="191447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3965287" cy="51571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52736"/>
            <a:ext cx="8196402" cy="46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0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AMPLab’s Berkeley Data Analytics Stack (BDAS)</a:t>
            </a:r>
          </a:p>
        </p:txBody>
      </p:sp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239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Box 8"/>
          <p:cNvSpPr txBox="1">
            <a:spLocks noChangeArrowheads="1"/>
          </p:cNvSpPr>
          <p:nvPr/>
        </p:nvSpPr>
        <p:spPr bwMode="auto">
          <a:xfrm>
            <a:off x="647700" y="5381625"/>
            <a:ext cx="77343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>
              <a:defRPr sz="24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6pPr>
            <a:lvl7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7pPr>
            <a:lvl8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8pPr>
            <a:lvl9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Arial" charset="0"/>
              </a:rPr>
              <a:t>Don’t need to memorize this figure – the point is to know</a:t>
            </a:r>
          </a:p>
          <a:p>
            <a:r>
              <a:rPr lang="en-US" sz="2000">
                <a:solidFill>
                  <a:schemeClr val="tx1"/>
                </a:solidFill>
                <a:latin typeface="Arial" charset="0"/>
              </a:rPr>
              <a:t>that components can be combined to solve big data problems</a:t>
            </a:r>
          </a:p>
        </p:txBody>
      </p:sp>
    </p:spTree>
    <p:extLst>
      <p:ext uri="{BB962C8B-B14F-4D97-AF65-F5344CB8AC3E}">
        <p14:creationId xmlns:p14="http://schemas.microsoft.com/office/powerpoint/2010/main" val="9117424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Apache Spark: Libraries “on top” of core that come with it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Spark SQL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Spark Streaming – stream processing of live </a:t>
            </a:r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datastreams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MLlib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- machine learning</a:t>
            </a:r>
          </a:p>
          <a:p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GraphX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– graph manipulation</a:t>
            </a:r>
          </a:p>
        </p:txBody>
      </p:sp>
    </p:spTree>
    <p:extLst>
      <p:ext uri="{BB962C8B-B14F-4D97-AF65-F5344CB8AC3E}">
        <p14:creationId xmlns:p14="http://schemas.microsoft.com/office/powerpoint/2010/main" val="13594349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25"/>
            <a:ext cx="9144000" cy="6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027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>
                <a:solidFill>
                  <a:srgbClr val="FF0000"/>
                </a:solidFill>
              </a:rPr>
              <a:t>RDD (Resilient Distributed Data ) </a:t>
            </a:r>
            <a:endParaRPr kumimoji="1" lang="zh-TW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37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RDD overview 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78994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817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RDD, Transformation, Action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" y="1916832"/>
            <a:ext cx="9144000" cy="13731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984"/>
            <a:ext cx="9144000" cy="14221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1168"/>
            <a:ext cx="9144000" cy="10941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1176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http://spark.apache.org/docs/1.1.1/api/python/pyspark.rdd.RDD-class.html</a:t>
            </a:r>
          </a:p>
        </p:txBody>
      </p:sp>
    </p:spTree>
    <p:extLst>
      <p:ext uri="{BB962C8B-B14F-4D97-AF65-F5344CB8AC3E}">
        <p14:creationId xmlns:p14="http://schemas.microsoft.com/office/powerpoint/2010/main" val="26048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Sample Spark </a:t>
            </a: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transformations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map(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 a new distributed dataset formed by passing each element of the source through a function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filter(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 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Return a new dataset formed by selecting those elements of the source on which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returns true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union(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otherDataset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 a new dataset that contains the union of the elements in the source dataset and the argument.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intersection(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otherDataset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 a new RDD that contains the intersection of elements in the source dataset and the argument.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distinct([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numTasks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])):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Return a new dataset that contains the distinct elements of the source dataset</a:t>
            </a:r>
          </a:p>
          <a:p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join(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otherDataset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, [</a:t>
            </a:r>
            <a:r>
              <a:rPr lang="en-US" sz="18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numTasks</a:t>
            </a:r>
            <a:r>
              <a:rPr lang="en-US" sz="18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]):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 When called on datasets of type (K, V) and (K, W), returns a dataset of (K, (V, W)) pairs with all pairs of elements for each key. Outer joins are supported through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leftOuterJoin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rightOuterJoin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, and </a:t>
            </a:r>
            <a:r>
              <a:rPr lang="en-US" sz="1800" dirty="0" err="1">
                <a:latin typeface="Tahoma" charset="0"/>
                <a:ea typeface="ＭＳ Ｐゴシック" charset="0"/>
                <a:cs typeface="ＭＳ Ｐゴシック" charset="0"/>
              </a:rPr>
              <a:t>fullOuterJoin</a:t>
            </a:r>
            <a:r>
              <a:rPr lang="en-US" sz="1800" dirty="0">
                <a:latin typeface="Tahoma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193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Sample Spark </a:t>
            </a: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Actions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reduce(</a:t>
            </a:r>
            <a:r>
              <a:rPr lang="en-US" sz="2000" b="1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20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):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Aggregate the elements of the dataset using a function </a:t>
            </a:r>
            <a:r>
              <a:rPr lang="en-US" sz="2000" dirty="0" err="1">
                <a:latin typeface="Tahoma" charset="0"/>
                <a:ea typeface="ＭＳ Ｐゴシック" charset="0"/>
                <a:cs typeface="ＭＳ Ｐゴシック" charset="0"/>
              </a:rPr>
              <a:t>func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(which takes two arguments and returns one). The function should be commutative and associative so that it can be computed correctly in parallel.</a:t>
            </a:r>
          </a:p>
          <a:p>
            <a:r>
              <a:rPr lang="en-US" sz="20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collect():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Return all the elements of the dataset as an array at the driver program. This is usually useful after a filter or other operation that returns a sufficiently small subset of the data.</a:t>
            </a:r>
          </a:p>
          <a:p>
            <a:r>
              <a:rPr lang="en-US" sz="20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count():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Return the number of elements in the dataset. </a:t>
            </a:r>
          </a:p>
        </p:txBody>
      </p:sp>
      <p:sp>
        <p:nvSpPr>
          <p:cNvPr id="29704" name="TextBox 7"/>
          <p:cNvSpPr txBox="1">
            <a:spLocks noChangeArrowheads="1"/>
          </p:cNvSpPr>
          <p:nvPr/>
        </p:nvSpPr>
        <p:spPr bwMode="auto">
          <a:xfrm>
            <a:off x="1043608" y="4941168"/>
            <a:ext cx="7847762" cy="83099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>
              <a:defRPr sz="24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6pPr>
            <a:lvl7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7pPr>
            <a:lvl8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8pPr>
            <a:lvl9pPr eaLnBrk="0" hangingPunct="0">
              <a:defRPr sz="2000">
                <a:solidFill>
                  <a:srgbClr val="663300"/>
                </a:solidFill>
                <a:latin typeface="Tahom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charset="0"/>
              </a:rPr>
              <a:t>Remember: </a:t>
            </a:r>
            <a:r>
              <a:rPr lang="en-US" sz="2400" i="1" u="sng" dirty="0">
                <a:solidFill>
                  <a:schemeClr val="tx1"/>
                </a:solidFill>
                <a:latin typeface="Arial" charset="0"/>
              </a:rPr>
              <a:t>Actions</a:t>
            </a:r>
            <a:r>
              <a:rPr lang="en-US" sz="2400" dirty="0">
                <a:solidFill>
                  <a:schemeClr val="tx1"/>
                </a:solidFill>
                <a:latin typeface="Arial" charset="0"/>
              </a:rPr>
              <a:t> cause calculations to be performed;</a:t>
            </a:r>
          </a:p>
          <a:p>
            <a:r>
              <a:rPr lang="en-US" sz="2400" i="1" u="sng" dirty="0">
                <a:solidFill>
                  <a:schemeClr val="tx1"/>
                </a:solidFill>
                <a:latin typeface="Arial" charset="0"/>
              </a:rPr>
              <a:t>transformations</a:t>
            </a:r>
            <a:r>
              <a:rPr lang="en-US" sz="2400" dirty="0">
                <a:solidFill>
                  <a:schemeClr val="tx1"/>
                </a:solidFill>
                <a:latin typeface="Arial" charset="0"/>
              </a:rPr>
              <a:t> just set things up (lazy evaluation)</a:t>
            </a:r>
          </a:p>
        </p:txBody>
      </p:sp>
    </p:spTree>
    <p:extLst>
      <p:ext uri="{BB962C8B-B14F-4D97-AF65-F5344CB8AC3E}">
        <p14:creationId xmlns:p14="http://schemas.microsoft.com/office/powerpoint/2010/main" val="7826238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/>
              <a:t>Map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" y="1412776"/>
            <a:ext cx="9144000" cy="14221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4077072"/>
            <a:ext cx="9144000" cy="10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kumimoji="1" lang="en-US" altLang="zh-TW" dirty="0"/>
              <a:t>Distinct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145903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/>
              <a:t>Join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" y="4005064"/>
            <a:ext cx="9144000" cy="12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14600"/>
            <a:ext cx="9144000" cy="60288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9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(Mahout)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64046" y="836712"/>
            <a:ext cx="3546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err="1">
                <a:solidFill>
                  <a:srgbClr val="FFFF00"/>
                </a:solidFill>
              </a:rPr>
              <a:t>MapReduce</a:t>
            </a:r>
            <a:endParaRPr lang="zh-TW" altLang="en-US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36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Reduce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08" y="1340768"/>
            <a:ext cx="9144000" cy="12588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1088"/>
            <a:ext cx="9144000" cy="1255523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395536" y="292494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 err="1"/>
              <a:t>ReducebyKey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47864" y="6476092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http://</a:t>
            </a:r>
            <a:r>
              <a:rPr lang="en-US" altLang="zh-TW" dirty="0" err="1"/>
              <a:t>gerardnico.com</a:t>
            </a:r>
            <a:r>
              <a:rPr lang="en-US" altLang="zh-TW" dirty="0"/>
              <a:t>/wiki/spark/collect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3931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9144000" cy="2237724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 Estimators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7850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 Estimators</a:t>
            </a:r>
            <a:endParaRPr lang="zh-TW" altLang="en-US" dirty="0"/>
          </a:p>
        </p:txBody>
      </p:sp>
      <p:pic>
        <p:nvPicPr>
          <p:cNvPr id="1026" name="Picture 2" descr="http://upload.wikimedia.org/wikipedia/commons/8/84/Pi_30K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3810000" cy="3810000"/>
          </a:xfrm>
          <a:prstGeom prst="rect">
            <a:avLst/>
          </a:prstGeom>
          <a:noFill/>
        </p:spPr>
      </p:pic>
      <p:pic>
        <p:nvPicPr>
          <p:cNvPr id="1028" name="Picture 4" descr="http://www.linuxidc.com/upload/2011_12/11120719528791.png"/>
          <p:cNvPicPr>
            <a:picLocks noChangeAspect="1" noChangeArrowheads="1"/>
          </p:cNvPicPr>
          <p:nvPr/>
        </p:nvPicPr>
        <p:blipFill>
          <a:blip r:embed="rId3"/>
          <a:srcRect t="64294" r="40612"/>
          <a:stretch>
            <a:fillRect/>
          </a:stretch>
        </p:blipFill>
        <p:spPr bwMode="auto">
          <a:xfrm>
            <a:off x="4357688" y="2500307"/>
            <a:ext cx="4559301" cy="1863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28123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Spark example #1 (Python)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2000" i="1" dirty="0">
                <a:latin typeface="+mj-lt"/>
                <a:ea typeface="ＭＳ Ｐゴシック" charset="0"/>
                <a:cs typeface="ＭＳ Ｐゴシック" charset="0"/>
              </a:rPr>
              <a:t>#  Estimate π (compute-intensive task).</a:t>
            </a:r>
          </a:p>
          <a:p>
            <a:pPr marL="0" indent="0">
              <a:buFontTx/>
              <a:buNone/>
            </a:pPr>
            <a:r>
              <a:rPr lang="en-US" sz="2000" i="1" dirty="0">
                <a:latin typeface="+mj-lt"/>
                <a:ea typeface="ＭＳ Ｐゴシック" charset="0"/>
                <a:cs typeface="ＭＳ Ｐゴシック" charset="0"/>
              </a:rPr>
              <a:t># Pick  random points in the unit square ((0, 0) to (1,1)),</a:t>
            </a:r>
          </a:p>
          <a:p>
            <a:pPr marL="0" indent="0">
              <a:buFontTx/>
              <a:buNone/>
            </a:pPr>
            <a:r>
              <a:rPr lang="en-US" sz="2000" i="1" dirty="0">
                <a:latin typeface="+mj-lt"/>
                <a:ea typeface="ＭＳ Ｐゴシック" charset="0"/>
                <a:cs typeface="ＭＳ Ｐゴシック" charset="0"/>
              </a:rPr>
              <a:t># See how many fall in the unit circle. The fraction should be π / 4</a:t>
            </a:r>
          </a:p>
          <a:p>
            <a:pPr marL="0" indent="0">
              <a:buFontTx/>
              <a:buNone/>
            </a:pPr>
            <a:r>
              <a:rPr lang="en-US" sz="2000" i="1" dirty="0">
                <a:latin typeface="+mj-lt"/>
                <a:ea typeface="ＭＳ Ｐゴシック" charset="0"/>
                <a:cs typeface="ＭＳ Ｐゴシック" charset="0"/>
              </a:rPr>
              <a:t># Note that “parallelize” method creates an RDD</a:t>
            </a:r>
          </a:p>
          <a:p>
            <a:pPr marL="0" indent="0">
              <a:buFontTx/>
              <a:buNone/>
            </a:pPr>
            <a:r>
              <a:rPr lang="en-US" sz="2000" dirty="0" err="1">
                <a:latin typeface="+mj-lt"/>
                <a:ea typeface="ＭＳ Ｐゴシック" charset="0"/>
                <a:cs typeface="ＭＳ Ｐゴシック" charset="0"/>
              </a:rPr>
              <a:t>def</a:t>
            </a: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 sample(p):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    x, y = random(), random()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    return 1 if x*x + y*y &lt; 1 else 0</a:t>
            </a:r>
          </a:p>
          <a:p>
            <a:pPr marL="0" indent="0">
              <a:buFontTx/>
              <a:buNone/>
            </a:pPr>
            <a:endParaRPr lang="en-US" sz="2000" dirty="0">
              <a:latin typeface="+mj-lt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count = </a:t>
            </a:r>
            <a:r>
              <a:rPr lang="en-US" sz="2000" dirty="0" err="1">
                <a:latin typeface="+mj-lt"/>
                <a:ea typeface="ＭＳ Ｐゴシック" charset="0"/>
                <a:cs typeface="ＭＳ Ｐゴシック" charset="0"/>
              </a:rPr>
              <a:t>spark.parallelize</a:t>
            </a: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(</a:t>
            </a:r>
            <a:r>
              <a:rPr lang="en-US" sz="2000" dirty="0" err="1">
                <a:latin typeface="+mj-lt"/>
                <a:ea typeface="ＭＳ Ｐゴシック" charset="0"/>
                <a:cs typeface="ＭＳ Ｐゴシック" charset="0"/>
              </a:rPr>
              <a:t>xrange</a:t>
            </a: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(0, NUM_SAMPLES)).map(sample) \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             .reduce(lambda a, b: a + b)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print "Pi is roughly %f" % (4.0 * count / NUM_SAMPLES)</a:t>
            </a:r>
          </a:p>
        </p:txBody>
      </p:sp>
    </p:spTree>
    <p:extLst>
      <p:ext uri="{BB962C8B-B14F-4D97-AF65-F5344CB8AC3E}">
        <p14:creationId xmlns:p14="http://schemas.microsoft.com/office/powerpoint/2010/main" val="11677888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7E34E-9946-E141-B3C9-2BADD706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Common Operator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D8EED0-A3FA-BC4D-8423-653CD48BE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map()</a:t>
            </a:r>
          </a:p>
          <a:p>
            <a:r>
              <a:rPr kumimoji="1" lang="en-US" altLang="zh-TW" dirty="0"/>
              <a:t>reduce()</a:t>
            </a:r>
          </a:p>
          <a:p>
            <a:r>
              <a:rPr kumimoji="1" lang="en-US" altLang="zh-TW" dirty="0"/>
              <a:t>collect() </a:t>
            </a:r>
            <a:r>
              <a:rPr kumimoji="1" lang="en-US" altLang="zh-TW" dirty="0">
                <a:sym typeface="Wingdings" pitchFamily="2" charset="2"/>
              </a:rPr>
              <a:t> Hadoop fs -get </a:t>
            </a:r>
            <a:r>
              <a:rPr kumimoji="1" lang="en-US" altLang="zh-TW" dirty="0" err="1">
                <a:sym typeface="Wingdings" pitchFamily="2" charset="2"/>
              </a:rPr>
              <a:t>datahdfs</a:t>
            </a:r>
            <a:r>
              <a:rPr kumimoji="1" lang="en-US" altLang="zh-TW" dirty="0">
                <a:sym typeface="Wingdings" pitchFamily="2" charset="2"/>
              </a:rPr>
              <a:t> data</a:t>
            </a:r>
          </a:p>
          <a:p>
            <a:r>
              <a:rPr kumimoji="1" lang="en-US" altLang="zh-TW" dirty="0" err="1">
                <a:sym typeface="Wingdings" pitchFamily="2" charset="2"/>
              </a:rPr>
              <a:t>Parallarize</a:t>
            </a:r>
            <a:r>
              <a:rPr kumimoji="1" lang="en-US" altLang="zh-TW" dirty="0">
                <a:sym typeface="Wingdings" pitchFamily="2" charset="2"/>
              </a:rPr>
              <a:t>() Hadoop fs -put data </a:t>
            </a:r>
            <a:r>
              <a:rPr kumimoji="1" lang="en-US" altLang="zh-TW" dirty="0" err="1">
                <a:sym typeface="Wingdings" pitchFamily="2" charset="2"/>
              </a:rPr>
              <a:t>datahdfs</a:t>
            </a:r>
            <a:endParaRPr kumimoji="1" lang="en-US" altLang="zh-TW" dirty="0">
              <a:sym typeface="Wingdings" pitchFamily="2" charset="2"/>
            </a:endParaRPr>
          </a:p>
          <a:p>
            <a:r>
              <a:rPr kumimoji="1" lang="en-US" altLang="zh-TW" dirty="0"/>
              <a:t>count()</a:t>
            </a:r>
          </a:p>
          <a:p>
            <a:r>
              <a:rPr kumimoji="1" lang="en-US" altLang="zh-TW" dirty="0" err="1"/>
              <a:t>reducebykey</a:t>
            </a:r>
            <a:r>
              <a:rPr kumimoji="1" lang="en-US" altLang="zh-TW" dirty="0"/>
              <a:t>()</a:t>
            </a:r>
          </a:p>
          <a:p>
            <a:r>
              <a:rPr kumimoji="1" lang="en-US" altLang="zh-TW" dirty="0"/>
              <a:t>filter()</a:t>
            </a:r>
          </a:p>
          <a:p>
            <a:r>
              <a:rPr kumimoji="1" lang="en-US" altLang="zh-TW" dirty="0"/>
              <a:t>sample()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05101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D1F9D-3E68-7249-A498-33F6CA6E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Colab</a:t>
            </a:r>
            <a:r>
              <a:rPr kumimoji="1" lang="en-US" altLang="zh-TW" dirty="0"/>
              <a:t> Today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58DA2-794A-FF4E-B355-EF9ABE6AA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https://</a:t>
            </a:r>
            <a:r>
              <a:rPr lang="en-US" altLang="zh-TW" b="1" dirty="0" err="1"/>
              <a:t>tinyurl.com</a:t>
            </a:r>
            <a:r>
              <a:rPr lang="en-US" altLang="zh-TW" b="1" dirty="0"/>
              <a:t>/nchupm25</a:t>
            </a:r>
            <a:endParaRPr lang="en-US" altLang="zh-TW" dirty="0"/>
          </a:p>
          <a:p>
            <a:r>
              <a:rPr lang="en-US" altLang="zh-TW" b="1" dirty="0"/>
              <a:t>https://</a:t>
            </a:r>
            <a:r>
              <a:rPr lang="en-US" altLang="zh-TW" b="1" dirty="0" err="1"/>
              <a:t>tinyurl.com</a:t>
            </a:r>
            <a:r>
              <a:rPr lang="en-US" altLang="zh-TW" b="1" dirty="0"/>
              <a:t>/</a:t>
            </a:r>
            <a:r>
              <a:rPr lang="en-US" altLang="zh-TW" b="1" dirty="0" err="1"/>
              <a:t>nchudataframe</a:t>
            </a: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99417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683E6-9F04-904C-879C-81896FCC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PM25</a:t>
            </a:r>
            <a:r>
              <a:rPr kumimoji="1" lang="zh-CN" altLang="en-US" dirty="0"/>
              <a:t>分析目標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97F42E-D114-3B4B-891A-055F2ED07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zh-TW" altLang="en-US" b="1" dirty="0"/>
              <a:t>練習</a:t>
            </a:r>
            <a:r>
              <a:rPr lang="en-US" altLang="zh-TW" b="1" dirty="0"/>
              <a:t>1: </a:t>
            </a:r>
            <a:r>
              <a:rPr lang="zh-TW" altLang="en-US" b="1" dirty="0"/>
              <a:t>求取</a:t>
            </a:r>
            <a:r>
              <a:rPr lang="en-US" altLang="zh-TW" b="1" dirty="0"/>
              <a:t>2015</a:t>
            </a:r>
            <a:r>
              <a:rPr lang="zh-TW" altLang="en-US" b="1" dirty="0"/>
              <a:t>年，大里</a:t>
            </a:r>
            <a:r>
              <a:rPr lang="zh-CN" altLang="en-US" b="1" dirty="0"/>
              <a:t>測站</a:t>
            </a:r>
            <a:r>
              <a:rPr lang="zh-TW" altLang="en-US" b="1" dirty="0"/>
              <a:t>每小時的平均</a:t>
            </a:r>
            <a:r>
              <a:rPr lang="en-US" altLang="zh-TW" b="1" dirty="0"/>
              <a:t>pm25</a:t>
            </a:r>
            <a:r>
              <a:rPr lang="zh-TW" altLang="en-US" b="1" dirty="0"/>
              <a:t>數值。</a:t>
            </a:r>
            <a:endParaRPr lang="en-US" altLang="zh-TW" b="1" dirty="0"/>
          </a:p>
          <a:p>
            <a:r>
              <a:rPr lang="zh-TW" altLang="en-US" b="1" dirty="0"/>
              <a:t>練習</a:t>
            </a:r>
            <a:r>
              <a:rPr lang="en-US" altLang="zh-TW" b="1" dirty="0"/>
              <a:t>2</a:t>
            </a:r>
            <a:r>
              <a:rPr lang="zh-TW" altLang="en-US" b="1" dirty="0"/>
              <a:t>：求取</a:t>
            </a:r>
            <a:r>
              <a:rPr lang="en-US" altLang="zh-TW" b="1" dirty="0"/>
              <a:t>2015</a:t>
            </a:r>
            <a:r>
              <a:rPr lang="zh-TW" altLang="en-US" b="1" dirty="0"/>
              <a:t>年，全國</a:t>
            </a:r>
            <a:r>
              <a:rPr lang="en-US" altLang="zh-TW" b="1" dirty="0"/>
              <a:t>pm2.5</a:t>
            </a:r>
            <a:r>
              <a:rPr lang="zh-TW" altLang="en-US" b="1" dirty="0"/>
              <a:t>最高的前十個工作站測點以及其日期。</a:t>
            </a:r>
          </a:p>
          <a:p>
            <a:r>
              <a:rPr lang="zh-TW" altLang="en-US" b="1" dirty="0"/>
              <a:t>練習</a:t>
            </a:r>
            <a:r>
              <a:rPr lang="en-US" altLang="zh-TW" b="1" dirty="0"/>
              <a:t>3</a:t>
            </a:r>
            <a:r>
              <a:rPr lang="zh-TW" altLang="en-US" b="1" dirty="0"/>
              <a:t>：請算算看</a:t>
            </a:r>
            <a:r>
              <a:rPr lang="en-US" altLang="zh-TW" b="1" dirty="0"/>
              <a:t>2015</a:t>
            </a:r>
            <a:r>
              <a:rPr lang="zh-TW" altLang="en-US" b="1" dirty="0"/>
              <a:t>全國哪個測站，紫爆天數最多？</a:t>
            </a:r>
            <a:r>
              <a:rPr lang="en-US" altLang="zh-TW" b="1" dirty="0"/>
              <a:t>(</a:t>
            </a:r>
            <a:r>
              <a:rPr lang="zh-CN" altLang="en-US" b="1" dirty="0"/>
              <a:t>當日平均值超過</a:t>
            </a:r>
            <a:r>
              <a:rPr lang="en-US" altLang="zh-CN" b="1" dirty="0"/>
              <a:t>60</a:t>
            </a:r>
            <a:r>
              <a:rPr lang="zh-CN" altLang="en-US" b="1" dirty="0"/>
              <a:t>紫爆</a:t>
            </a:r>
            <a:r>
              <a:rPr lang="en-US" altLang="zh-TW" b="1" dirty="0"/>
              <a:t>)</a:t>
            </a:r>
            <a:endParaRPr lang="zh-TW" altLang="en-US" b="1" dirty="0"/>
          </a:p>
          <a:p>
            <a:endParaRPr lang="zh-TW" altLang="en-US" b="1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825888-F098-C24E-B418-2F878F9B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869160"/>
            <a:ext cx="1621424" cy="19421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FB623E-68FE-CA4C-9D11-545171FB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40" y="4869160"/>
            <a:ext cx="28321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3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What is MapReduce?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147248" cy="4754563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Parallel programming model for clusters of commodity machines</a:t>
            </a:r>
          </a:p>
          <a:p>
            <a:pPr marL="265113" indent="-265113"/>
            <a:r>
              <a:rPr lang="en-IN" altLang="zh-TW" dirty="0"/>
              <a:t>Platform for reliable, scalable parallel computing</a:t>
            </a:r>
          </a:p>
          <a:p>
            <a:pPr marL="265113" indent="-265113"/>
            <a:r>
              <a:rPr lang="en-US" altLang="zh-TW" dirty="0">
                <a:ea typeface="新細明體" charset="-120"/>
              </a:rPr>
              <a:t>Abstracts </a:t>
            </a:r>
            <a:r>
              <a:rPr lang="en-IN" altLang="zh-TW" dirty="0"/>
              <a:t>issues of parallel environment from programmer.</a:t>
            </a:r>
            <a:endParaRPr lang="en-US" altLang="zh-TW" dirty="0">
              <a:ea typeface="新細明體" charset="-120"/>
            </a:endParaRPr>
          </a:p>
          <a:p>
            <a:pPr marL="0" indent="0">
              <a:buNone/>
            </a:pPr>
            <a:endParaRPr lang="en-US" altLang="zh-TW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03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has a proprietary implementation in C++</a:t>
            </a:r>
          </a:p>
          <a:p>
            <a:pPr lvl="1"/>
            <a:r>
              <a:rPr lang="en-US" dirty="0"/>
              <a:t>Bindings in Java, Python</a:t>
            </a:r>
          </a:p>
          <a:p>
            <a:r>
              <a:rPr lang="en-US" dirty="0">
                <a:solidFill>
                  <a:srgbClr val="FF0000"/>
                </a:solidFill>
              </a:rPr>
              <a:t>Hadoop</a:t>
            </a:r>
            <a:r>
              <a:rPr lang="en-US" dirty="0"/>
              <a:t> is an open-source implementation in Java</a:t>
            </a:r>
          </a:p>
          <a:p>
            <a:pPr lvl="1"/>
            <a:r>
              <a:rPr lang="en-US" dirty="0"/>
              <a:t>Development led by Yahoo, used in production</a:t>
            </a:r>
          </a:p>
          <a:p>
            <a:pPr lvl="1"/>
            <a:r>
              <a:rPr lang="en-US" dirty="0"/>
              <a:t>Now an Apache project</a:t>
            </a:r>
          </a:p>
          <a:p>
            <a:pPr lvl="1"/>
            <a:r>
              <a:rPr lang="en-US" dirty="0"/>
              <a:t>Rapidly expanding software ecosystem</a:t>
            </a:r>
          </a:p>
        </p:txBody>
      </p:sp>
    </p:spTree>
    <p:extLst>
      <p:ext uri="{BB962C8B-B14F-4D97-AF65-F5344CB8AC3E}">
        <p14:creationId xmlns:p14="http://schemas.microsoft.com/office/powerpoint/2010/main" val="100548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DFA1EA7D-DA6F-4F18-9784-6575546464BD}" type="slidenum">
              <a:rPr lang="en-US" altLang="zh-TW" sz="1000" i="0">
                <a:solidFill>
                  <a:schemeClr val="bg1"/>
                </a:solidFill>
              </a:rPr>
              <a:pPr/>
              <a:t>16</a:t>
            </a:fld>
            <a:endParaRPr lang="en-US" altLang="zh-TW" sz="1000" i="0">
              <a:solidFill>
                <a:schemeClr val="bg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err="1"/>
              <a:t>Hadoop</a:t>
            </a:r>
            <a:endParaRPr lang="en-US" altLang="zh-TW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TW" dirty="0"/>
              <a:t>Apache </a:t>
            </a:r>
            <a:r>
              <a:rPr lang="en-US" altLang="zh-TW" dirty="0" err="1"/>
              <a:t>Hadoop</a:t>
            </a:r>
            <a:endParaRPr lang="en-US" altLang="zh-TW" dirty="0"/>
          </a:p>
          <a:p>
            <a:pPr lvl="1">
              <a:lnSpc>
                <a:spcPct val="80000"/>
              </a:lnSpc>
            </a:pPr>
            <a:r>
              <a:rPr lang="en-US" altLang="zh-TW" dirty="0"/>
              <a:t>Open Source – Apache Foundation project</a:t>
            </a:r>
          </a:p>
          <a:p>
            <a:pPr lvl="2">
              <a:lnSpc>
                <a:spcPct val="80000"/>
              </a:lnSpc>
            </a:pPr>
            <a:r>
              <a:rPr lang="en-US" altLang="zh-TW" dirty="0"/>
              <a:t>Apache Platinum Sponsor</a:t>
            </a:r>
          </a:p>
          <a:p>
            <a:pPr>
              <a:lnSpc>
                <a:spcPct val="80000"/>
              </a:lnSpc>
            </a:pPr>
            <a:r>
              <a:rPr lang="en-US" altLang="zh-TW" dirty="0"/>
              <a:t>History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Started in 2005 by Doug Cutting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Yahoo! became the primary contributor in 2006</a:t>
            </a:r>
          </a:p>
          <a:p>
            <a:pPr>
              <a:lnSpc>
                <a:spcPct val="80000"/>
              </a:lnSpc>
            </a:pPr>
            <a:r>
              <a:rPr lang="en-US" altLang="zh-TW" dirty="0"/>
              <a:t>Portable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Written in Java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Runs on commodity hardware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Linux, Mac OS/X, Windows, and Solaris</a:t>
            </a:r>
          </a:p>
        </p:txBody>
      </p:sp>
    </p:spTree>
    <p:extLst>
      <p:ext uri="{BB962C8B-B14F-4D97-AF65-F5344CB8AC3E}">
        <p14:creationId xmlns:p14="http://schemas.microsoft.com/office/powerpoint/2010/main" val="196075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 history </a:t>
            </a:r>
            <a:endParaRPr lang="zh-TW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en-US" altLang="zh-TW" dirty="0">
                <a:latin typeface="Batang"/>
                <a:ea typeface="Batang" pitchFamily="18" charset="-127"/>
              </a:rPr>
              <a:t>’</a:t>
            </a:r>
            <a:r>
              <a:rPr lang="en-US" altLang="zh-TW" dirty="0"/>
              <a:t>s GFS &amp; </a:t>
            </a:r>
            <a:r>
              <a:rPr lang="en-US" altLang="zh-TW" dirty="0" err="1"/>
              <a:t>MapReduce</a:t>
            </a:r>
            <a:r>
              <a:rPr lang="en-US" altLang="zh-TW" dirty="0"/>
              <a:t> papers published: </a:t>
            </a:r>
          </a:p>
          <a:p>
            <a:pPr lvl="1"/>
            <a:r>
              <a:rPr lang="en-US" altLang="zh-TW" dirty="0"/>
              <a:t>SOSP 2003 : </a:t>
            </a:r>
            <a:r>
              <a:rPr lang="en-US" altLang="zh-TW" dirty="0">
                <a:latin typeface="標楷體"/>
              </a:rPr>
              <a:t>“</a:t>
            </a:r>
            <a:r>
              <a:rPr lang="en-US" altLang="zh-TW" dirty="0"/>
              <a:t>The Google File System</a:t>
            </a:r>
            <a:r>
              <a:rPr lang="en-US" altLang="zh-TW" dirty="0">
                <a:latin typeface="標楷體"/>
              </a:rPr>
              <a:t>”</a:t>
            </a:r>
            <a:endParaRPr lang="en-US" altLang="zh-TW" dirty="0"/>
          </a:p>
          <a:p>
            <a:pPr lvl="1"/>
            <a:r>
              <a:rPr lang="en-US" altLang="zh-TW" dirty="0"/>
              <a:t>OSDI 2004 : </a:t>
            </a:r>
            <a:r>
              <a:rPr lang="en-US" altLang="zh-TW" dirty="0">
                <a:latin typeface="標楷體"/>
              </a:rPr>
              <a:t>“</a:t>
            </a:r>
            <a:r>
              <a:rPr lang="en-US" altLang="zh-TW" dirty="0" err="1"/>
              <a:t>MapReduce</a:t>
            </a:r>
            <a:r>
              <a:rPr lang="en-US" altLang="zh-TW" dirty="0"/>
              <a:t> : </a:t>
            </a:r>
            <a:r>
              <a:rPr lang="en-US" altLang="zh-TW" dirty="0" err="1"/>
              <a:t>Simplifed</a:t>
            </a:r>
            <a:r>
              <a:rPr lang="en-US" altLang="zh-TW" dirty="0"/>
              <a:t> Data Processing on Large Cluster</a:t>
            </a:r>
            <a:r>
              <a:rPr lang="en-US" altLang="zh-TW" dirty="0">
                <a:latin typeface="標楷體"/>
              </a:rPr>
              <a:t>”</a:t>
            </a:r>
            <a:endParaRPr lang="en-US" altLang="zh-TW" dirty="0"/>
          </a:p>
          <a:p>
            <a:pPr lvl="1"/>
            <a:r>
              <a:rPr lang="en-US" altLang="zh-TW" dirty="0"/>
              <a:t>OSDI 2006 : </a:t>
            </a:r>
            <a:r>
              <a:rPr lang="en-US" altLang="zh-TW" dirty="0">
                <a:latin typeface="標楷體"/>
              </a:rPr>
              <a:t>“</a:t>
            </a:r>
            <a:r>
              <a:rPr lang="en-US" altLang="zh-TW" dirty="0" err="1"/>
              <a:t>Bigtable</a:t>
            </a:r>
            <a:r>
              <a:rPr lang="en-US" altLang="zh-TW" dirty="0"/>
              <a:t>: A Distributed Storage System for Structured Data</a:t>
            </a:r>
            <a:r>
              <a:rPr lang="en-US" altLang="zh-TW" dirty="0">
                <a:latin typeface="標楷體"/>
              </a:rPr>
              <a:t>”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555875" y="6400800"/>
            <a:ext cx="6264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http://research.google.com/pubs/papers.html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408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 history </a:t>
            </a:r>
            <a:endParaRPr lang="zh-TW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zh-TW" dirty="0"/>
              <a:t>Dong Cutting</a:t>
            </a:r>
            <a:endParaRPr lang="en-US" altLang="zh-TW" dirty="0"/>
          </a:p>
          <a:p>
            <a:r>
              <a:rPr lang="en-US" altLang="zh-TW" dirty="0"/>
              <a:t>Hired by Yahoo at 2006</a:t>
            </a:r>
          </a:p>
          <a:p>
            <a:r>
              <a:rPr kumimoji="0" lang="en-US" altLang="zh-TW" dirty="0" err="1"/>
              <a:t>Hadoop</a:t>
            </a:r>
            <a:endParaRPr kumimoji="0" lang="zh-TW" altLang="en-US" dirty="0"/>
          </a:p>
          <a:p>
            <a:pPr>
              <a:buFontTx/>
              <a:buNone/>
            </a:pPr>
            <a:endParaRPr kumimoji="0" lang="en-US" altLang="zh-TW" dirty="0"/>
          </a:p>
        </p:txBody>
      </p:sp>
      <p:sp>
        <p:nvSpPr>
          <p:cNvPr id="2" name="AutoShape 2" descr="http://www.boiledbeans.net/wp-content/uploads/2011/03/fdec1f4ca09c4cceff9aa4151b4abf01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44824"/>
            <a:ext cx="3333750" cy="428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https://si0.twimg.com/profile_images/1252505253/elephant_rgb_sq.pn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7"/>
            <a:ext cx="3077517" cy="310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550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B4EE973-71CB-432A-AF4F-2C7B2331D880}" type="slidenum">
              <a:rPr lang="en-US" altLang="zh-TW" sz="1000" i="0">
                <a:solidFill>
                  <a:schemeClr val="bg1"/>
                </a:solidFill>
              </a:rPr>
              <a:pPr/>
              <a:t>19</a:t>
            </a:fld>
            <a:endParaRPr lang="en-US" altLang="zh-TW" sz="1000" i="0">
              <a:solidFill>
                <a:schemeClr val="bg1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Growing Hadoop Ecosystem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600201"/>
            <a:ext cx="5902325" cy="4525963"/>
          </a:xfrm>
        </p:spPr>
        <p:txBody>
          <a:bodyPr>
            <a:noAutofit/>
          </a:bodyPr>
          <a:lstStyle/>
          <a:p>
            <a:pPr marL="171450" indent="-171450">
              <a:lnSpc>
                <a:spcPct val="80000"/>
              </a:lnSpc>
            </a:pPr>
            <a:r>
              <a:rPr lang="en-US" altLang="zh-TW" dirty="0" err="1">
                <a:solidFill>
                  <a:srgbClr val="FF0000"/>
                </a:solidFill>
              </a:rPr>
              <a:t>Hadoop</a:t>
            </a:r>
            <a:r>
              <a:rPr lang="en-US" altLang="zh-TW" dirty="0">
                <a:solidFill>
                  <a:srgbClr val="FF0000"/>
                </a:solidFill>
              </a:rPr>
              <a:t> Core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>
                <a:solidFill>
                  <a:srgbClr val="FF0000"/>
                </a:solidFill>
              </a:rPr>
              <a:t>Distributed File System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 err="1">
                <a:solidFill>
                  <a:srgbClr val="FF0000"/>
                </a:solidFill>
              </a:rPr>
              <a:t>MapReduce</a:t>
            </a:r>
            <a:r>
              <a:rPr lang="en-US" altLang="zh-TW" sz="2000" dirty="0">
                <a:solidFill>
                  <a:srgbClr val="FF0000"/>
                </a:solidFill>
              </a:rPr>
              <a:t> Framework</a:t>
            </a:r>
            <a:endParaRPr lang="en-US" altLang="zh-TW" dirty="0">
              <a:solidFill>
                <a:srgbClr val="FF0000"/>
              </a:solidFill>
            </a:endParaRPr>
          </a:p>
          <a:p>
            <a:pPr marL="171450" indent="-171450">
              <a:lnSpc>
                <a:spcPct val="80000"/>
              </a:lnSpc>
            </a:pPr>
            <a:r>
              <a:rPr lang="en-US" altLang="zh-TW" dirty="0"/>
              <a:t>Pig (initiated by Yahoo!)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/>
              <a:t>Parallel Programming Language and Runtime</a:t>
            </a:r>
            <a:endParaRPr lang="en-US" altLang="zh-TW" dirty="0"/>
          </a:p>
          <a:p>
            <a:pPr marL="171450" indent="-171450">
              <a:lnSpc>
                <a:spcPct val="80000"/>
              </a:lnSpc>
            </a:pPr>
            <a:r>
              <a:rPr lang="en-US" altLang="zh-TW" dirty="0" err="1"/>
              <a:t>Hbase</a:t>
            </a:r>
            <a:r>
              <a:rPr lang="en-US" altLang="zh-TW" dirty="0"/>
              <a:t> (initiated by </a:t>
            </a:r>
            <a:r>
              <a:rPr lang="en-US" altLang="zh-TW" dirty="0" err="1"/>
              <a:t>Powerset</a:t>
            </a:r>
            <a:r>
              <a:rPr lang="en-US" altLang="zh-TW" dirty="0"/>
              <a:t>)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/>
              <a:t>Table storage for semi-structured data</a:t>
            </a:r>
          </a:p>
          <a:p>
            <a:pPr marL="171450" indent="-171450">
              <a:lnSpc>
                <a:spcPct val="80000"/>
              </a:lnSpc>
            </a:pPr>
            <a:r>
              <a:rPr lang="en-US" altLang="zh-TW" dirty="0"/>
              <a:t>Zookeeper (initiated by Yahoo!)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/>
              <a:t>Coordinating distributed systems</a:t>
            </a:r>
          </a:p>
          <a:p>
            <a:pPr marL="171450" indent="-171450">
              <a:lnSpc>
                <a:spcPct val="80000"/>
              </a:lnSpc>
            </a:pPr>
            <a:r>
              <a:rPr lang="en-US" altLang="zh-TW" dirty="0"/>
              <a:t>Hive (initiated by Facebook)</a:t>
            </a:r>
          </a:p>
          <a:p>
            <a:pPr marL="458788" lvl="1" indent="-173038">
              <a:lnSpc>
                <a:spcPct val="80000"/>
              </a:lnSpc>
            </a:pPr>
            <a:r>
              <a:rPr lang="en-US" altLang="zh-TW" sz="2000" dirty="0"/>
              <a:t>SQL-like query language and </a:t>
            </a:r>
            <a:r>
              <a:rPr lang="en-US" altLang="zh-TW" sz="2000" dirty="0" err="1"/>
              <a:t>metastore</a:t>
            </a:r>
            <a:endParaRPr lang="en-US" altLang="zh-TW" sz="2000" dirty="0"/>
          </a:p>
        </p:txBody>
      </p:sp>
      <p:pic>
        <p:nvPicPr>
          <p:cNvPr id="23557" name="Picture 4" descr="hadoop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6" y="2780929"/>
            <a:ext cx="2935287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5" descr="pig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89040"/>
            <a:ext cx="1584176" cy="225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6" descr="asf_logo_wi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92" y="1988841"/>
            <a:ext cx="35639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269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5E0943B2-484C-A04F-A28E-C1BCCEA2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zh-CN" altLang="en-US" dirty="0"/>
              <a:t>作業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31252599-1E14-7545-B249-AB9D5D46C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450" y="1916832"/>
            <a:ext cx="6421099" cy="452596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6D8EE8A-01C2-9F4E-9C9A-C5802E26E184}"/>
              </a:ext>
            </a:extLst>
          </p:cNvPr>
          <p:cNvSpPr txBox="1"/>
          <p:nvPr/>
        </p:nvSpPr>
        <p:spPr>
          <a:xfrm>
            <a:off x="611560" y="121602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計算歷史最高溫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1D2816-8EAE-1142-AA3D-FF0F7911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" y="2513075"/>
            <a:ext cx="8851900" cy="2387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AABA6EA-7768-204F-81DB-7E973C9FF000}"/>
              </a:ext>
            </a:extLst>
          </p:cNvPr>
          <p:cNvSpPr/>
          <p:nvPr/>
        </p:nvSpPr>
        <p:spPr>
          <a:xfrm>
            <a:off x="3923928" y="524144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Download Link: </a:t>
            </a:r>
          </a:p>
          <a:p>
            <a:r>
              <a:rPr lang="zh-TW" altLang="en-US" dirty="0">
                <a:hlinkClick r:id="rId4"/>
              </a:rPr>
              <a:t>ftp://ftp.ncdc.noaa.gov/pub/data/normals/1981-2010/</a:t>
            </a:r>
            <a:r>
              <a:rPr lang="en-US" altLang="zh-TW" dirty="0"/>
              <a:t> 15TB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C4085D-1AF1-A544-A265-56C6BD4E5F16}"/>
              </a:ext>
            </a:extLst>
          </p:cNvPr>
          <p:cNvSpPr txBox="1"/>
          <p:nvPr/>
        </p:nvSpPr>
        <p:spPr>
          <a:xfrm>
            <a:off x="4355976" y="6259149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繳交期限：</a:t>
            </a:r>
            <a:r>
              <a:rPr kumimoji="1" lang="en-US" altLang="zh-TW" sz="2400" b="1" dirty="0"/>
              <a:t>Due 09/30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5901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Workflow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778500" y="2666999"/>
            <a:ext cx="2928938" cy="1588207"/>
            <a:chOff x="5778500" y="2667000"/>
            <a:chExt cx="2928938" cy="1588631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200"/>
              <a:ext cx="1640193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540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You</a:t>
            </a:r>
          </a:p>
        </p:txBody>
      </p:sp>
      <p:sp>
        <p:nvSpPr>
          <p:cNvPr id="2" name="AutoShape 2" descr="http://www.toonpool.com/user/589/files/vaguely_familiar_345305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2FF0C7-55AD-E349-B63E-05E31FEF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130" y="2485641"/>
            <a:ext cx="1429469" cy="14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3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Workflow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778500" y="2666999"/>
            <a:ext cx="2928938" cy="1588207"/>
            <a:chOff x="5778500" y="2667000"/>
            <a:chExt cx="2928938" cy="1588631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200"/>
              <a:ext cx="1640193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540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You</a:t>
            </a:r>
          </a:p>
        </p:txBody>
      </p:sp>
      <p:sp>
        <p:nvSpPr>
          <p:cNvPr id="37" name="Curved Down Arrow 36"/>
          <p:cNvSpPr>
            <a:spLocks noChangeArrowheads="1"/>
          </p:cNvSpPr>
          <p:nvPr/>
        </p:nvSpPr>
        <p:spPr bwMode="auto">
          <a:xfrm>
            <a:off x="2590800" y="1600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510215" y="1459468"/>
            <a:ext cx="23150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1. Load data into HDFS</a:t>
            </a:r>
          </a:p>
        </p:txBody>
      </p:sp>
      <p:sp>
        <p:nvSpPr>
          <p:cNvPr id="2" name="AutoShape 2" descr="http://www.toonpool.com/user/589/files/vaguely_familiar_345305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4D5CADA-02D2-EC42-96F7-5F79E1DB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130" y="2485641"/>
            <a:ext cx="1429469" cy="14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73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Workflow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778500" y="2666999"/>
            <a:ext cx="2928938" cy="1588207"/>
            <a:chOff x="5778500" y="2667000"/>
            <a:chExt cx="2928938" cy="1588631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200"/>
              <a:ext cx="1640193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540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You</a:t>
            </a:r>
          </a:p>
        </p:txBody>
      </p:sp>
      <p:sp>
        <p:nvSpPr>
          <p:cNvPr id="37" name="Curved Down Arrow 36"/>
          <p:cNvSpPr>
            <a:spLocks noChangeArrowheads="1"/>
          </p:cNvSpPr>
          <p:nvPr/>
        </p:nvSpPr>
        <p:spPr bwMode="auto">
          <a:xfrm>
            <a:off x="2590800" y="1600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510215" y="1459468"/>
            <a:ext cx="23150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1. Load data into HDFS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043608" y="1900827"/>
            <a:ext cx="23423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2. Develop code locally</a:t>
            </a:r>
          </a:p>
        </p:txBody>
      </p:sp>
      <p:sp>
        <p:nvSpPr>
          <p:cNvPr id="2" name="AutoShape 2" descr="http://www.toonpool.com/user/589/files/vaguely_familiar_345305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筆跡 24">
                <a:extLst>
                  <a:ext uri="{FF2B5EF4-FFF2-40B4-BE49-F238E27FC236}">
                    <a16:creationId xmlns:a16="http://schemas.microsoft.com/office/drawing/2014/main" id="{5CFAD9FE-EA2E-2241-87CD-7247AB34872F}"/>
                  </a:ext>
                </a:extLst>
              </p14:cNvPr>
              <p14:cNvContentPartPr/>
              <p14:nvPr/>
            </p14:nvContentPartPr>
            <p14:xfrm>
              <a:off x="6481873" y="6746160"/>
              <a:ext cx="29160" cy="15120"/>
            </p14:xfrm>
          </p:contentPart>
        </mc:Choice>
        <mc:Fallback xmlns="">
          <p:pic>
            <p:nvPicPr>
              <p:cNvPr id="25" name="筆跡 24">
                <a:extLst>
                  <a:ext uri="{FF2B5EF4-FFF2-40B4-BE49-F238E27FC236}">
                    <a16:creationId xmlns:a16="http://schemas.microsoft.com/office/drawing/2014/main" id="{5CFAD9FE-EA2E-2241-87CD-7247AB348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6753" y="6731040"/>
                <a:ext cx="59760" cy="457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2">
            <a:extLst>
              <a:ext uri="{FF2B5EF4-FFF2-40B4-BE49-F238E27FC236}">
                <a16:creationId xmlns:a16="http://schemas.microsoft.com/office/drawing/2014/main" id="{DB5D5717-AFA0-CD41-AFA4-1EEFF5070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130" y="2485641"/>
            <a:ext cx="1429469" cy="14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010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Workflow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778500" y="2666999"/>
            <a:ext cx="2928938" cy="1588207"/>
            <a:chOff x="5778500" y="2667000"/>
            <a:chExt cx="2928938" cy="1588631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200"/>
              <a:ext cx="1640193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540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You</a:t>
            </a:r>
          </a:p>
        </p:txBody>
      </p:sp>
      <p:sp>
        <p:nvSpPr>
          <p:cNvPr id="37" name="Curved Down Arrow 36"/>
          <p:cNvSpPr>
            <a:spLocks noChangeArrowheads="1"/>
          </p:cNvSpPr>
          <p:nvPr/>
        </p:nvSpPr>
        <p:spPr bwMode="auto">
          <a:xfrm>
            <a:off x="2590800" y="1600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39" name="Right Arrow 38"/>
          <p:cNvSpPr>
            <a:spLocks noChangeArrowheads="1"/>
          </p:cNvSpPr>
          <p:nvPr/>
        </p:nvSpPr>
        <p:spPr bwMode="auto">
          <a:xfrm>
            <a:off x="3124200" y="3124200"/>
            <a:ext cx="22860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510215" y="1459468"/>
            <a:ext cx="23150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1. Load data into HDFS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443038" y="1988840"/>
            <a:ext cx="23423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2. Develop code locally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048000" y="3395663"/>
            <a:ext cx="26068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3. Submit MapReduce job</a:t>
            </a:r>
          </a:p>
        </p:txBody>
      </p:sp>
      <p:sp>
        <p:nvSpPr>
          <p:cNvPr id="2" name="AutoShape 2" descr="http://www.toonpool.com/user/589/files/vaguely_familiar_345305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6F76B794-C749-7F47-96B6-AD867B42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130" y="2485641"/>
            <a:ext cx="1429469" cy="14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27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Workflow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778500" y="2666999"/>
            <a:ext cx="2928938" cy="1588207"/>
            <a:chOff x="5778500" y="2667000"/>
            <a:chExt cx="2928938" cy="1588631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200"/>
              <a:ext cx="1640193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540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You</a:t>
            </a:r>
          </a:p>
        </p:txBody>
      </p:sp>
      <p:sp>
        <p:nvSpPr>
          <p:cNvPr id="37" name="Curved Down Arrow 36"/>
          <p:cNvSpPr>
            <a:spLocks noChangeArrowheads="1"/>
          </p:cNvSpPr>
          <p:nvPr/>
        </p:nvSpPr>
        <p:spPr bwMode="auto">
          <a:xfrm>
            <a:off x="2590800" y="1600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38" name="Curved Down Arrow 37"/>
          <p:cNvSpPr>
            <a:spLocks noChangeArrowheads="1"/>
          </p:cNvSpPr>
          <p:nvPr/>
        </p:nvSpPr>
        <p:spPr bwMode="auto">
          <a:xfrm rot="10800000">
            <a:off x="2590800" y="4267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39" name="Right Arrow 38"/>
          <p:cNvSpPr>
            <a:spLocks noChangeArrowheads="1"/>
          </p:cNvSpPr>
          <p:nvPr/>
        </p:nvSpPr>
        <p:spPr bwMode="auto">
          <a:xfrm>
            <a:off x="3124200" y="3124200"/>
            <a:ext cx="22860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510215" y="1459468"/>
            <a:ext cx="23150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1. Load data into HDFS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443038" y="2060848"/>
            <a:ext cx="23423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2. Develop code locally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048000" y="3395663"/>
            <a:ext cx="26068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3. Submit MapReduce job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510213" y="4826000"/>
            <a:ext cx="27318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srgbClr val="FF0000"/>
                </a:solidFill>
              </a:rPr>
              <a:t>4. Retrieve data from HDFS</a:t>
            </a:r>
          </a:p>
        </p:txBody>
      </p:sp>
      <p:sp>
        <p:nvSpPr>
          <p:cNvPr id="2" name="AutoShape 2" descr="http://www.toonpool.com/user/589/files/vaguely_familiar_345305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972C9ED-7206-074D-9411-B9D3516F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7130" y="2485641"/>
            <a:ext cx="1429469" cy="14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1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60F6FC9E-98AB-40AA-AB93-F2B3CE861470}" type="slidenum">
              <a:rPr kumimoji="0" lang="zh-TW" altLang="en-US" sz="1400" smtClean="0"/>
              <a:pPr eaLnBrk="1" hangingPunct="1"/>
              <a:t>25</a:t>
            </a:fld>
            <a:endParaRPr kumimoji="0" lang="en-US" altLang="zh-TW" sz="1400"/>
          </a:p>
        </p:txBody>
      </p:sp>
      <p:sp>
        <p:nvSpPr>
          <p:cNvPr id="7171" name="標題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 err="1"/>
              <a:t>Hadoop</a:t>
            </a:r>
            <a:r>
              <a:rPr lang="en-US" altLang="zh-TW" dirty="0"/>
              <a:t> Architecture</a:t>
            </a:r>
            <a:endParaRPr lang="zh-TW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E0DE985-3FC0-9E41-9779-06B41AA52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880" y="1620178"/>
            <a:ext cx="6224240" cy="447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3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Apache Hadoop – key components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latin typeface="Calibri"/>
                <a:ea typeface="ＭＳ Ｐゴシック" charset="0"/>
                <a:cs typeface="Calibri"/>
              </a:rPr>
              <a:t>Hadoop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Common: Common utilities</a:t>
            </a: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(Storage Component)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Hadoop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Distributed File System (HDFS): A distributed file system that provides high-throughput access</a:t>
            </a:r>
            <a:endParaRPr lang="en-US" sz="1600" dirty="0">
              <a:latin typeface="Calibri"/>
              <a:ea typeface="ＭＳ Ｐゴシック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(Scheduling)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Hadoop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YARN: A framework for job scheduling and cluster resource management</a:t>
            </a:r>
            <a:endParaRPr lang="en-US" sz="1800" dirty="0">
              <a:latin typeface="Calibri"/>
              <a:ea typeface="ＭＳ Ｐゴシック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(Processing)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Hadoop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MapReduce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 (MR2): A YARN-based system for parallel processing of large data sets</a:t>
            </a:r>
          </a:p>
        </p:txBody>
      </p:sp>
    </p:spTree>
    <p:extLst>
      <p:ext uri="{BB962C8B-B14F-4D97-AF65-F5344CB8AC3E}">
        <p14:creationId xmlns:p14="http://schemas.microsoft.com/office/powerpoint/2010/main" val="556733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HDFS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44609"/>
            <a:ext cx="7164288" cy="51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3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HDFS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98700"/>
            <a:ext cx="6235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Hadoop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err="1">
                <a:ea typeface="+mn-ea"/>
              </a:rPr>
              <a:t>Hadoop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MapReduce</a:t>
            </a:r>
            <a:endParaRPr lang="en-US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Single master node, many worker nodes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Client submits a </a:t>
            </a:r>
            <a:r>
              <a:rPr lang="en-US" i="1" dirty="0">
                <a:ea typeface="+mn-ea"/>
              </a:rPr>
              <a:t>job</a:t>
            </a:r>
            <a:r>
              <a:rPr lang="en-US" dirty="0">
                <a:ea typeface="+mn-ea"/>
              </a:rPr>
              <a:t> to master node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Master splits each job into </a:t>
            </a:r>
            <a:r>
              <a:rPr lang="en-US" i="1" dirty="0">
                <a:ea typeface="+mn-ea"/>
              </a:rPr>
              <a:t>tasks</a:t>
            </a:r>
            <a:r>
              <a:rPr lang="en-US" dirty="0">
                <a:ea typeface="+mn-ea"/>
              </a:rPr>
              <a:t> (map/reduce), and assigns tasks to worker nodes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err="1">
                <a:ea typeface="+mn-ea"/>
              </a:rPr>
              <a:t>Hadoop</a:t>
            </a:r>
            <a:r>
              <a:rPr lang="en-US" dirty="0">
                <a:ea typeface="+mn-ea"/>
              </a:rPr>
              <a:t> Distributed File System (HDFS)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Single name node, many data nodes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Files stored as large, fixed-size (e.g. 64MB) blocks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HDFS typically holds map input and reduce output</a:t>
            </a:r>
          </a:p>
        </p:txBody>
      </p:sp>
    </p:spTree>
    <p:extLst>
      <p:ext uri="{BB962C8B-B14F-4D97-AF65-F5344CB8AC3E}">
        <p14:creationId xmlns:p14="http://schemas.microsoft.com/office/powerpoint/2010/main" val="21220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 Challenge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Hardware Limitations</a:t>
            </a:r>
          </a:p>
          <a:p>
            <a:r>
              <a:rPr lang="en-US" altLang="zh-TW" dirty="0"/>
              <a:t>Performance Consideration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5673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2291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229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038352" y="1963738"/>
            <a:ext cx="2200275" cy="373063"/>
            <a:chOff x="2037742" y="1964049"/>
            <a:chExt cx="2200172" cy="372508"/>
          </a:xfrm>
        </p:grpSpPr>
        <p:sp>
          <p:nvSpPr>
            <p:cNvPr id="12306" name="TextBox 4"/>
            <p:cNvSpPr txBox="1">
              <a:spLocks noChangeArrowheads="1"/>
            </p:cNvSpPr>
            <p:nvPr/>
          </p:nvSpPr>
          <p:spPr bwMode="auto">
            <a:xfrm>
              <a:off x="2362600" y="1964049"/>
              <a:ext cx="1199311" cy="368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Submit job</a:t>
              </a:r>
            </a:p>
          </p:txBody>
        </p:sp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>
              <a:off x="2037742" y="2334972"/>
              <a:ext cx="2200172" cy="158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471863" y="3116264"/>
            <a:ext cx="2184400" cy="1747837"/>
            <a:chOff x="3472394" y="3116097"/>
            <a:chExt cx="2183082" cy="1747351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3472394" y="3116097"/>
              <a:ext cx="2183082" cy="1747351"/>
              <a:chOff x="3472394" y="3116097"/>
              <a:chExt cx="2183082" cy="1747351"/>
            </a:xfrm>
          </p:grpSpPr>
          <p:cxnSp>
            <p:nvCxnSpPr>
              <p:cNvPr id="17" name="Straight Arrow Connector 16"/>
              <p:cNvCxnSpPr>
                <a:cxnSpLocks noChangeShapeType="1"/>
              </p:cNvCxnSpPr>
              <p:nvPr/>
            </p:nvCxnSpPr>
            <p:spPr bwMode="auto">
              <a:xfrm rot="10800000" flipV="1">
                <a:off x="3472394" y="3116097"/>
                <a:ext cx="1105819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9" name="Straight Arrow Connector 18"/>
              <p:cNvCxnSpPr>
                <a:cxnSpLocks noChangeShapeType="1"/>
              </p:cNvCxnSpPr>
              <p:nvPr/>
            </p:nvCxnSpPr>
            <p:spPr bwMode="auto">
              <a:xfrm rot="5400000">
                <a:off x="3151628" y="3436863"/>
                <a:ext cx="1747351" cy="1105819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2" name="Straight Arrow Connector 21"/>
              <p:cNvCxnSpPr>
                <a:cxnSpLocks noChangeShapeType="1"/>
              </p:cNvCxnSpPr>
              <p:nvPr/>
            </p:nvCxnSpPr>
            <p:spPr bwMode="auto">
              <a:xfrm>
                <a:off x="4578213" y="3116097"/>
                <a:ext cx="1077263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4" name="Straight Arrow Connector 23"/>
              <p:cNvCxnSpPr>
                <a:cxnSpLocks noChangeShapeType="1"/>
              </p:cNvCxnSpPr>
              <p:nvPr/>
            </p:nvCxnSpPr>
            <p:spPr bwMode="auto">
              <a:xfrm rot="16200000" flipH="1">
                <a:off x="4243169" y="3451141"/>
                <a:ext cx="1747351" cy="1077263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12301" name="TextBox 25"/>
            <p:cNvSpPr txBox="1">
              <a:spLocks noChangeArrowheads="1"/>
            </p:cNvSpPr>
            <p:nvPr/>
          </p:nvSpPr>
          <p:spPr bwMode="auto">
            <a:xfrm>
              <a:off x="4053336" y="3810200"/>
              <a:ext cx="1048403" cy="36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schedule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11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3315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331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n 19"/>
          <p:cNvSpPr>
            <a:spLocks noChangeArrowheads="1"/>
          </p:cNvSpPr>
          <p:nvPr/>
        </p:nvSpPr>
        <p:spPr bwMode="auto">
          <a:xfrm>
            <a:off x="417513" y="4327526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343025" y="4060823"/>
            <a:ext cx="1270000" cy="1053847"/>
            <a:chOff x="1343737" y="4061131"/>
            <a:chExt cx="1269890" cy="1053128"/>
          </a:xfrm>
        </p:grpSpPr>
        <p:cxnSp>
          <p:nvCxnSpPr>
            <p:cNvPr id="23" name="Straight Arrow Connector 22"/>
            <p:cNvCxnSpPr>
              <a:cxnSpLocks noChangeShapeType="1"/>
            </p:cNvCxnSpPr>
            <p:nvPr/>
          </p:nvCxnSpPr>
          <p:spPr bwMode="auto">
            <a:xfrm flipV="1">
              <a:off x="1343737" y="4341927"/>
              <a:ext cx="1269890" cy="29507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>
              <a:off x="1343737" y="4637000"/>
              <a:ext cx="1269890" cy="22844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3327" name="TextBox 33"/>
            <p:cNvSpPr txBox="1">
              <a:spLocks noChangeArrowheads="1"/>
            </p:cNvSpPr>
            <p:nvPr/>
          </p:nvSpPr>
          <p:spPr bwMode="auto">
            <a:xfrm>
              <a:off x="1373269" y="4061131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1</a:t>
              </a:r>
            </a:p>
          </p:txBody>
        </p:sp>
        <p:sp>
          <p:nvSpPr>
            <p:cNvPr id="13328" name="TextBox 37"/>
            <p:cNvSpPr txBox="1">
              <a:spLocks noChangeArrowheads="1"/>
            </p:cNvSpPr>
            <p:nvPr/>
          </p:nvSpPr>
          <p:spPr bwMode="auto">
            <a:xfrm>
              <a:off x="1392775" y="4745179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2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3320" name="TextBox 44"/>
          <p:cNvSpPr txBox="1">
            <a:spLocks noChangeArrowheads="1"/>
          </p:cNvSpPr>
          <p:nvPr/>
        </p:nvSpPr>
        <p:spPr bwMode="auto">
          <a:xfrm>
            <a:off x="342900" y="3500439"/>
            <a:ext cx="125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>
                <a:latin typeface="Calibri" pitchFamily="34" charset="0"/>
              </a:rPr>
              <a:t>Input File</a:t>
            </a:r>
          </a:p>
        </p:txBody>
      </p:sp>
    </p:spTree>
    <p:extLst>
      <p:ext uri="{BB962C8B-B14F-4D97-AF65-F5344CB8AC3E}">
        <p14:creationId xmlns:p14="http://schemas.microsoft.com/office/powerpoint/2010/main" val="385946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4339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434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6" name="Can 15"/>
          <p:cNvSpPr>
            <a:spLocks noChangeArrowheads="1"/>
          </p:cNvSpPr>
          <p:nvPr/>
        </p:nvSpPr>
        <p:spPr bwMode="auto">
          <a:xfrm>
            <a:off x="3722688" y="3913189"/>
            <a:ext cx="544512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7" name="Can 16"/>
          <p:cNvSpPr>
            <a:spLocks noChangeArrowheads="1"/>
          </p:cNvSpPr>
          <p:nvPr/>
        </p:nvSpPr>
        <p:spPr bwMode="auto">
          <a:xfrm>
            <a:off x="3752852" y="4918075"/>
            <a:ext cx="544513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 flipV="1">
            <a:off x="3632200" y="4341813"/>
            <a:ext cx="369888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 flipV="1">
            <a:off x="4016375" y="4341813"/>
            <a:ext cx="369888" cy="214312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 flipV="1">
            <a:off x="3622675" y="5410201"/>
            <a:ext cx="368300" cy="2143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flipV="1">
            <a:off x="4006850" y="5410201"/>
            <a:ext cx="368300" cy="214313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385905" y="4090988"/>
            <a:ext cx="1003739" cy="1071563"/>
            <a:chOff x="4385559" y="4090803"/>
            <a:chExt cx="1004123" cy="1071708"/>
          </a:xfrm>
        </p:grpSpPr>
        <p:cxnSp>
          <p:nvCxnSpPr>
            <p:cNvPr id="27" name="Straight Arrow Connector 26"/>
            <p:cNvCxnSpPr>
              <a:cxnSpLocks noChangeShapeType="1"/>
            </p:cNvCxnSpPr>
            <p:nvPr/>
          </p:nvCxnSpPr>
          <p:spPr bwMode="auto">
            <a:xfrm rot="10800000">
              <a:off x="4385918" y="4090803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>
              <a:off x="4353493" y="4124815"/>
              <a:ext cx="1068534" cy="1003684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rot="10800000">
              <a:off x="4385918" y="5160924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0" name="Straight Arrow Connector 39"/>
            <p:cNvCxnSpPr>
              <a:cxnSpLocks noChangeShapeType="1"/>
            </p:cNvCxnSpPr>
            <p:nvPr/>
          </p:nvCxnSpPr>
          <p:spPr bwMode="auto">
            <a:xfrm rot="16200000" flipV="1">
              <a:off x="4352699" y="4124022"/>
              <a:ext cx="1070121" cy="100368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2843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213E-6 2.85383E-6 L 0.12157 -0.03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-19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002E-6 2.85383E-6 L 0.16395 -0.18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0" y="-9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061E-6 -1.84851E-6 L 0.12123 0.088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4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215E-6 -1.84851E-6 L 0.16307 -0.061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-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5363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536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56263" y="3810000"/>
            <a:ext cx="900112" cy="5318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656263" y="4864101"/>
            <a:ext cx="900112" cy="530225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556375" y="3478214"/>
            <a:ext cx="1771650" cy="1704975"/>
            <a:chOff x="6556217" y="3478698"/>
            <a:chExt cx="1771956" cy="1704953"/>
          </a:xfrm>
        </p:grpSpPr>
        <p:sp>
          <p:nvSpPr>
            <p:cNvPr id="23" name="Can 22"/>
            <p:cNvSpPr>
              <a:spLocks noChangeArrowheads="1"/>
            </p:cNvSpPr>
            <p:nvPr/>
          </p:nvSpPr>
          <p:spPr bwMode="auto">
            <a:xfrm>
              <a:off x="7400913" y="4227988"/>
              <a:ext cx="927260" cy="723891"/>
            </a:xfrm>
            <a:prstGeom prst="can">
              <a:avLst>
                <a:gd name="adj" fmla="val 25000"/>
              </a:avLst>
            </a:prstGeom>
            <a:solidFill>
              <a:srgbClr val="F79646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HDFS</a:t>
              </a:r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6556217" y="3478698"/>
              <a:ext cx="1745848" cy="1704953"/>
              <a:chOff x="6556217" y="3478698"/>
              <a:chExt cx="1745848" cy="1704953"/>
            </a:xfrm>
          </p:grpSpPr>
          <p:cxnSp>
            <p:nvCxnSpPr>
              <p:cNvPr id="28" name="Straight Arrow Connector 27"/>
              <p:cNvCxnSpPr>
                <a:cxnSpLocks noChangeShapeType="1"/>
                <a:endCxn id="23" idx="2"/>
              </p:cNvCxnSpPr>
              <p:nvPr/>
            </p:nvCxnSpPr>
            <p:spPr bwMode="auto">
              <a:xfrm>
                <a:off x="6556217" y="4047016"/>
                <a:ext cx="844696" cy="542918"/>
              </a:xfrm>
              <a:prstGeom prst="straightConnector1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31" name="Straight Arrow Connector 30"/>
              <p:cNvCxnSpPr>
                <a:cxnSpLocks noChangeShapeType="1"/>
              </p:cNvCxnSpPr>
              <p:nvPr/>
            </p:nvCxnSpPr>
            <p:spPr bwMode="auto">
              <a:xfrm flipV="1">
                <a:off x="6556217" y="4589934"/>
                <a:ext cx="844696" cy="593717"/>
              </a:xfrm>
              <a:prstGeom prst="straightConnector1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15378" name="TextBox 33"/>
              <p:cNvSpPr txBox="1">
                <a:spLocks noChangeArrowheads="1"/>
              </p:cNvSpPr>
              <p:nvPr/>
            </p:nvSpPr>
            <p:spPr bwMode="auto">
              <a:xfrm>
                <a:off x="7117332" y="3478698"/>
                <a:ext cx="1184733" cy="923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zh-TW">
                    <a:latin typeface="Calibri" pitchFamily="34" charset="0"/>
                  </a:rPr>
                  <a:t>Write Final Answer</a:t>
                </a:r>
              </a:p>
            </p:txBody>
          </p:sp>
        </p:grp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4991102" y="4951414"/>
            <a:ext cx="373063" cy="446087"/>
            <a:chOff x="4990994" y="4952083"/>
            <a:chExt cx="373895" cy="445713"/>
          </a:xfrm>
        </p:grpSpPr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 flipV="1">
              <a:off x="4990994" y="5183664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 flipV="1">
              <a:off x="4995768" y="4952083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4995863" y="3881439"/>
            <a:ext cx="373062" cy="460375"/>
            <a:chOff x="4995734" y="3881375"/>
            <a:chExt cx="373895" cy="460480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 flipV="1">
              <a:off x="4995734" y="4127493"/>
              <a:ext cx="369122" cy="2143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 flipV="1">
              <a:off x="5000507" y="3881375"/>
              <a:ext cx="369122" cy="21436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5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427E-6 -3.67153E-6 L 0.11654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8003E-6 -2.39981E-6 L 0.11723 -2.399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</a:t>
            </a:r>
            <a:r>
              <a:rPr lang="en-US" altLang="zh-TW" dirty="0" err="1"/>
              <a:t>MapReduce</a:t>
            </a:r>
            <a:r>
              <a:rPr lang="en-US" altLang="zh-TW" dirty="0"/>
              <a:t> Execution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Your first </a:t>
            </a:r>
            <a:r>
              <a:rPr lang="en-US" altLang="zh-TW" dirty="0" err="1"/>
              <a:t>Hadoop</a:t>
            </a:r>
            <a:r>
              <a:rPr lang="en-US" altLang="zh-TW" dirty="0"/>
              <a:t> program</a:t>
            </a:r>
          </a:p>
          <a:p>
            <a:pPr lvl="1"/>
            <a:r>
              <a:rPr lang="en-US" altLang="zh-TW" dirty="0"/>
              <a:t>Submit your job</a:t>
            </a:r>
          </a:p>
          <a:p>
            <a:pPr lvl="2"/>
            <a:r>
              <a:rPr lang="en-US" altLang="zh-TW" dirty="0" err="1">
                <a:solidFill>
                  <a:srgbClr val="FF0000"/>
                </a:solidFill>
              </a:rPr>
              <a:t>hadoop</a:t>
            </a:r>
            <a:r>
              <a:rPr lang="en-US" altLang="zh-TW" dirty="0">
                <a:solidFill>
                  <a:srgbClr val="FF0000"/>
                </a:solidFill>
              </a:rPr>
              <a:t> jar hadoop-examples.jar </a:t>
            </a:r>
            <a:r>
              <a:rPr lang="en-US" altLang="zh-TW" dirty="0" err="1">
                <a:solidFill>
                  <a:srgbClr val="FF0000"/>
                </a:solidFill>
              </a:rPr>
              <a:t>wordcount</a:t>
            </a:r>
            <a:r>
              <a:rPr lang="en-US" altLang="zh-TW" dirty="0">
                <a:solidFill>
                  <a:srgbClr val="FF0000"/>
                </a:solidFill>
              </a:rPr>
              <a:t> target </a:t>
            </a:r>
            <a:r>
              <a:rPr lang="en-US" altLang="zh-TW" dirty="0" err="1">
                <a:solidFill>
                  <a:srgbClr val="FF0000"/>
                </a:solidFill>
              </a:rPr>
              <a:t>output_folder</a:t>
            </a:r>
            <a:endParaRPr lang="en-US" altLang="zh-TW" dirty="0">
              <a:solidFill>
                <a:srgbClr val="FF0000"/>
              </a:solidFill>
            </a:endParaRPr>
          </a:p>
          <a:p>
            <a:pPr lvl="3"/>
            <a:r>
              <a:rPr lang="en-US" altLang="zh-TW" dirty="0" err="1">
                <a:solidFill>
                  <a:srgbClr val="FF0000"/>
                </a:solidFill>
              </a:rPr>
              <a:t>hadoop</a:t>
            </a:r>
            <a:r>
              <a:rPr lang="en-US" altLang="zh-TW" dirty="0">
                <a:solidFill>
                  <a:srgbClr val="FF0000"/>
                </a:solidFill>
              </a:rPr>
              <a:t> jar hadoop-examples.jar </a:t>
            </a:r>
            <a:r>
              <a:rPr lang="en-US" altLang="zh-TW" dirty="0" err="1">
                <a:solidFill>
                  <a:srgbClr val="FF0000"/>
                </a:solidFill>
              </a:rPr>
              <a:t>wordcount</a:t>
            </a:r>
            <a:r>
              <a:rPr lang="en-US" altLang="zh-TW" dirty="0">
                <a:solidFill>
                  <a:srgbClr val="FF0000"/>
                </a:solidFill>
              </a:rPr>
              <a:t> target </a:t>
            </a:r>
            <a:r>
              <a:rPr lang="en-US" altLang="zh-TW" dirty="0" err="1">
                <a:solidFill>
                  <a:srgbClr val="FF0000"/>
                </a:solidFill>
              </a:rPr>
              <a:t>myoutput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/>
              <a:t>Check your result by </a:t>
            </a:r>
          </a:p>
          <a:p>
            <a:pPr lvl="2"/>
            <a:r>
              <a:rPr lang="en-US" altLang="zh-TW" dirty="0" err="1">
                <a:solidFill>
                  <a:srgbClr val="FF0000"/>
                </a:solidFill>
              </a:rPr>
              <a:t>hadoop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fs</a:t>
            </a:r>
            <a:r>
              <a:rPr lang="en-US" altLang="zh-TW" dirty="0">
                <a:solidFill>
                  <a:srgbClr val="FF0000"/>
                </a:solidFill>
              </a:rPr>
              <a:t> –cat </a:t>
            </a:r>
            <a:r>
              <a:rPr lang="en-US" altLang="zh-TW" dirty="0" err="1">
                <a:solidFill>
                  <a:srgbClr val="FF0000"/>
                </a:solidFill>
              </a:rPr>
              <a:t>myoutput</a:t>
            </a:r>
            <a:r>
              <a:rPr lang="en-US" altLang="zh-TW" dirty="0">
                <a:solidFill>
                  <a:srgbClr val="FF0000"/>
                </a:solidFill>
              </a:rPr>
              <a:t>/part-r-00000</a:t>
            </a:r>
          </a:p>
          <a:p>
            <a:pPr lvl="1"/>
            <a:r>
              <a:rPr lang="en-US" altLang="zh-TW" dirty="0"/>
              <a:t>See the job progress at </a:t>
            </a:r>
          </a:p>
          <a:p>
            <a:pPr lvl="2"/>
            <a:r>
              <a:rPr lang="en-US" altLang="zh-TW" dirty="0">
                <a:hlinkClick r:id="rId2"/>
              </a:rPr>
              <a:t>http://140.120.182.143:3000/cluster</a:t>
            </a:r>
            <a:r>
              <a:rPr lang="zh-TW" altLang="en-US" dirty="0"/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 lvl="5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4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Compile your </a:t>
            </a:r>
            <a:r>
              <a:rPr lang="en-US" altLang="zh-TW" dirty="0" err="1"/>
              <a:t>hadoop</a:t>
            </a:r>
            <a:r>
              <a:rPr lang="en-US" altLang="zh-TW" dirty="0"/>
              <a:t> program (1)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TW" dirty="0"/>
              <a:t>0. Download WordCount.java from our FTP site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altLang="zh-TW" dirty="0" err="1"/>
              <a:t>javac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2"/>
                </a:solidFill>
              </a:rPr>
              <a:t>-</a:t>
            </a:r>
            <a:r>
              <a:rPr lang="en-US" altLang="zh-TW" dirty="0" err="1">
                <a:solidFill>
                  <a:schemeClr val="tx2"/>
                </a:solidFill>
              </a:rPr>
              <a:t>classpath</a:t>
            </a:r>
            <a:r>
              <a:rPr lang="en-US" altLang="zh-TW" dirty="0">
                <a:solidFill>
                  <a:schemeClr val="tx2"/>
                </a:solidFill>
              </a:rPr>
              <a:t> hadoop-*-core.jar</a:t>
            </a:r>
            <a:r>
              <a:rPr lang="en-US" altLang="zh-TW" dirty="0">
                <a:solidFill>
                  <a:srgbClr val="000066"/>
                </a:solidFill>
              </a:rPr>
              <a:t> </a:t>
            </a:r>
            <a:r>
              <a:rPr lang="en-US" altLang="zh-TW" dirty="0">
                <a:solidFill>
                  <a:srgbClr val="A50021"/>
                </a:solidFill>
              </a:rPr>
              <a:t>-d </a:t>
            </a:r>
            <a:r>
              <a:rPr lang="en-US" altLang="zh-TW" dirty="0" err="1">
                <a:solidFill>
                  <a:srgbClr val="A50021"/>
                </a:solidFill>
              </a:rPr>
              <a:t>MyJava</a:t>
            </a:r>
            <a:r>
              <a:rPr lang="en-US" altLang="zh-TW" dirty="0">
                <a:solidFill>
                  <a:srgbClr val="A50021"/>
                </a:solidFill>
              </a:rPr>
              <a:t> </a:t>
            </a:r>
            <a:r>
              <a:rPr lang="en-US" altLang="zh-TW" dirty="0">
                <a:solidFill>
                  <a:srgbClr val="003300"/>
                </a:solidFill>
              </a:rPr>
              <a:t>WordCount.java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altLang="zh-TW" dirty="0"/>
              <a:t>jar </a:t>
            </a:r>
            <a:r>
              <a:rPr lang="en-US" altLang="zh-TW" dirty="0">
                <a:solidFill>
                  <a:schemeClr val="tx2"/>
                </a:solidFill>
              </a:rPr>
              <a:t>-</a:t>
            </a:r>
            <a:r>
              <a:rPr lang="en-US" altLang="zh-TW" dirty="0" err="1">
                <a:solidFill>
                  <a:schemeClr val="tx2"/>
                </a:solidFill>
              </a:rPr>
              <a:t>cvf</a:t>
            </a:r>
            <a:r>
              <a:rPr lang="en-US" altLang="zh-TW" dirty="0">
                <a:solidFill>
                  <a:schemeClr val="tx2"/>
                </a:solidFill>
              </a:rPr>
              <a:t> wordcount.jar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A50021"/>
                </a:solidFill>
              </a:rPr>
              <a:t>-C </a:t>
            </a:r>
            <a:r>
              <a:rPr lang="en-US" altLang="zh-TW" dirty="0" err="1">
                <a:solidFill>
                  <a:srgbClr val="A50021"/>
                </a:solidFill>
              </a:rPr>
              <a:t>MyJava</a:t>
            </a:r>
            <a:r>
              <a:rPr lang="en-US" altLang="zh-TW" dirty="0">
                <a:solidFill>
                  <a:srgbClr val="A50021"/>
                </a:solidFill>
              </a:rPr>
              <a:t> </a:t>
            </a:r>
            <a:r>
              <a:rPr lang="en-US" altLang="zh-TW" b="1" dirty="0">
                <a:solidFill>
                  <a:srgbClr val="A50021"/>
                </a:solidFill>
              </a:rPr>
              <a:t>.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altLang="zh-TW" dirty="0"/>
              <a:t>bin/</a:t>
            </a:r>
            <a:r>
              <a:rPr lang="en-US" altLang="zh-TW" dirty="0" err="1"/>
              <a:t>hadoop</a:t>
            </a:r>
            <a:r>
              <a:rPr lang="en-US" altLang="zh-TW" dirty="0"/>
              <a:t> jar </a:t>
            </a:r>
            <a:r>
              <a:rPr lang="en-US" altLang="zh-TW" dirty="0">
                <a:solidFill>
                  <a:schemeClr val="tx2"/>
                </a:solidFill>
              </a:rPr>
              <a:t>wordcount.jar</a:t>
            </a:r>
            <a:r>
              <a:rPr lang="en-US" altLang="zh-TW" dirty="0"/>
              <a:t> </a:t>
            </a:r>
            <a:r>
              <a:rPr lang="en-US" altLang="zh-TW" dirty="0" err="1"/>
              <a:t>WordCount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663300"/>
                </a:solidFill>
              </a:rPr>
              <a:t>input/ output/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7603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Compile your </a:t>
            </a:r>
            <a:r>
              <a:rPr lang="en-US" altLang="zh-TW" dirty="0" err="1"/>
              <a:t>hadoop</a:t>
            </a:r>
            <a:r>
              <a:rPr lang="en-US" altLang="zh-TW" dirty="0"/>
              <a:t> program (2)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TW" dirty="0"/>
              <a:t>0. Download </a:t>
            </a:r>
            <a:r>
              <a:rPr lang="en-US" altLang="zh-TW" dirty="0" err="1">
                <a:solidFill>
                  <a:srgbClr val="FF0000"/>
                </a:solidFill>
              </a:rPr>
              <a:t>WordCount.java</a:t>
            </a:r>
            <a:r>
              <a:rPr lang="en-US" altLang="zh-TW" dirty="0"/>
              <a:t> 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en-US" altLang="zh-TW" dirty="0"/>
              <a:t>Download </a:t>
            </a:r>
            <a:r>
              <a:rPr lang="en-US" altLang="zh-TW" dirty="0" err="1">
                <a:solidFill>
                  <a:srgbClr val="FF0000"/>
                </a:solidFill>
              </a:rPr>
              <a:t>build.xml</a:t>
            </a:r>
            <a:r>
              <a:rPr lang="en-US" altLang="zh-TW" dirty="0"/>
              <a:t> 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en-US" altLang="zh-TW" dirty="0"/>
              <a:t>Create a source folder called </a:t>
            </a:r>
            <a:r>
              <a:rPr lang="en-US" altLang="zh-TW" dirty="0" err="1">
                <a:solidFill>
                  <a:srgbClr val="0070C0"/>
                </a:solidFill>
              </a:rPr>
              <a:t>src</a:t>
            </a:r>
            <a:endParaRPr lang="en-US" altLang="zh-TW" dirty="0">
              <a:solidFill>
                <a:srgbClr val="0070C0"/>
              </a:solidFill>
            </a:endParaRP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en-US" altLang="zh-TW" dirty="0">
                <a:solidFill>
                  <a:srgbClr val="0070C0"/>
                </a:solidFill>
              </a:rPr>
              <a:t>mv </a:t>
            </a:r>
            <a:r>
              <a:rPr lang="en-US" altLang="zh-TW" dirty="0" err="1">
                <a:solidFill>
                  <a:srgbClr val="0070C0"/>
                </a:solidFill>
              </a:rPr>
              <a:t>WordCount.java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dirty="0" err="1">
                <a:solidFill>
                  <a:srgbClr val="0070C0"/>
                </a:solidFill>
              </a:rPr>
              <a:t>src</a:t>
            </a:r>
            <a:r>
              <a:rPr lang="en-US" altLang="zh-TW" dirty="0">
                <a:solidFill>
                  <a:srgbClr val="0070C0"/>
                </a:solidFill>
              </a:rPr>
              <a:t>/</a:t>
            </a:r>
            <a:r>
              <a:rPr lang="en-US" altLang="zh-TW" dirty="0" err="1">
                <a:solidFill>
                  <a:srgbClr val="0070C0"/>
                </a:solidFill>
              </a:rPr>
              <a:t>WordCount.java</a:t>
            </a:r>
            <a:endParaRPr lang="en-US" altLang="zh-TW" dirty="0">
              <a:solidFill>
                <a:srgbClr val="0070C0"/>
              </a:solidFill>
            </a:endParaRP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ant </a:t>
            </a:r>
            <a:r>
              <a:rPr lang="en-US" altLang="zh-TW" dirty="0"/>
              <a:t>and done (get output.jar) !</a:t>
            </a:r>
            <a:endParaRPr lang="en-US" altLang="zh-TW" b="1" dirty="0">
              <a:solidFill>
                <a:srgbClr val="A50021"/>
              </a:solidFill>
            </a:endParaRP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altLang="zh-TW" dirty="0" err="1"/>
              <a:t>hadoop</a:t>
            </a:r>
            <a:r>
              <a:rPr lang="en-US" altLang="zh-TW" dirty="0"/>
              <a:t> jar </a:t>
            </a:r>
            <a:r>
              <a:rPr lang="en-US" altLang="zh-TW" dirty="0">
                <a:solidFill>
                  <a:schemeClr val="tx2"/>
                </a:solidFill>
              </a:rPr>
              <a:t>output.jar</a:t>
            </a:r>
            <a:r>
              <a:rPr lang="en-US" altLang="zh-TW" dirty="0"/>
              <a:t> </a:t>
            </a:r>
            <a:r>
              <a:rPr lang="en-US" altLang="zh-TW" dirty="0" err="1"/>
              <a:t>WordCount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663300"/>
                </a:solidFill>
              </a:rPr>
              <a:t>input output</a:t>
            </a: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86C26A-E233-4D45-A933-F5D82F314B3E}"/>
              </a:ext>
            </a:extLst>
          </p:cNvPr>
          <p:cNvSpPr txBox="1"/>
          <p:nvPr/>
        </p:nvSpPr>
        <p:spPr>
          <a:xfrm>
            <a:off x="457200" y="5257799"/>
            <a:ext cx="489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u="sng" dirty="0"/>
              <a:t>https://github.com/UDICatNCHU/hadoop_tutorial</a:t>
            </a:r>
          </a:p>
        </p:txBody>
      </p:sp>
    </p:spTree>
    <p:extLst>
      <p:ext uri="{BB962C8B-B14F-4D97-AF65-F5344CB8AC3E}">
        <p14:creationId xmlns:p14="http://schemas.microsoft.com/office/powerpoint/2010/main" val="1222410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MapReduce Programming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1276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2291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229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038352" y="1963738"/>
            <a:ext cx="2200275" cy="373063"/>
            <a:chOff x="2037742" y="1964049"/>
            <a:chExt cx="2200172" cy="372508"/>
          </a:xfrm>
        </p:grpSpPr>
        <p:sp>
          <p:nvSpPr>
            <p:cNvPr id="12306" name="TextBox 4"/>
            <p:cNvSpPr txBox="1">
              <a:spLocks noChangeArrowheads="1"/>
            </p:cNvSpPr>
            <p:nvPr/>
          </p:nvSpPr>
          <p:spPr bwMode="auto">
            <a:xfrm>
              <a:off x="2362600" y="1964049"/>
              <a:ext cx="1199311" cy="368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Submit job</a:t>
              </a:r>
            </a:p>
          </p:txBody>
        </p:sp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>
              <a:off x="2037742" y="2334972"/>
              <a:ext cx="2200172" cy="158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471863" y="3116264"/>
            <a:ext cx="2184400" cy="1747837"/>
            <a:chOff x="3472394" y="3116097"/>
            <a:chExt cx="2183082" cy="1747351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3472394" y="3116097"/>
              <a:ext cx="2183082" cy="1747351"/>
              <a:chOff x="3472394" y="3116097"/>
              <a:chExt cx="2183082" cy="1747351"/>
            </a:xfrm>
          </p:grpSpPr>
          <p:cxnSp>
            <p:nvCxnSpPr>
              <p:cNvPr id="17" name="Straight Arrow Connector 16"/>
              <p:cNvCxnSpPr>
                <a:cxnSpLocks noChangeShapeType="1"/>
              </p:cNvCxnSpPr>
              <p:nvPr/>
            </p:nvCxnSpPr>
            <p:spPr bwMode="auto">
              <a:xfrm rot="10800000" flipV="1">
                <a:off x="3472394" y="3116097"/>
                <a:ext cx="1105819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9" name="Straight Arrow Connector 18"/>
              <p:cNvCxnSpPr>
                <a:cxnSpLocks noChangeShapeType="1"/>
              </p:cNvCxnSpPr>
              <p:nvPr/>
            </p:nvCxnSpPr>
            <p:spPr bwMode="auto">
              <a:xfrm rot="5400000">
                <a:off x="3151628" y="3436863"/>
                <a:ext cx="1747351" cy="1105819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2" name="Straight Arrow Connector 21"/>
              <p:cNvCxnSpPr>
                <a:cxnSpLocks noChangeShapeType="1"/>
              </p:cNvCxnSpPr>
              <p:nvPr/>
            </p:nvCxnSpPr>
            <p:spPr bwMode="auto">
              <a:xfrm>
                <a:off x="4578213" y="3116097"/>
                <a:ext cx="1077263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4" name="Straight Arrow Connector 23"/>
              <p:cNvCxnSpPr>
                <a:cxnSpLocks noChangeShapeType="1"/>
              </p:cNvCxnSpPr>
              <p:nvPr/>
            </p:nvCxnSpPr>
            <p:spPr bwMode="auto">
              <a:xfrm rot="16200000" flipH="1">
                <a:off x="4243169" y="3451141"/>
                <a:ext cx="1747351" cy="1077263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12301" name="TextBox 25"/>
            <p:cNvSpPr txBox="1">
              <a:spLocks noChangeArrowheads="1"/>
            </p:cNvSpPr>
            <p:nvPr/>
          </p:nvSpPr>
          <p:spPr bwMode="auto">
            <a:xfrm>
              <a:off x="4053336" y="3810200"/>
              <a:ext cx="1048403" cy="36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schedule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466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3315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331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n 19"/>
          <p:cNvSpPr>
            <a:spLocks noChangeArrowheads="1"/>
          </p:cNvSpPr>
          <p:nvPr/>
        </p:nvSpPr>
        <p:spPr bwMode="auto">
          <a:xfrm>
            <a:off x="417513" y="4327526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343025" y="4060823"/>
            <a:ext cx="1270000" cy="1053847"/>
            <a:chOff x="1343737" y="4061131"/>
            <a:chExt cx="1269890" cy="1053128"/>
          </a:xfrm>
        </p:grpSpPr>
        <p:cxnSp>
          <p:nvCxnSpPr>
            <p:cNvPr id="23" name="Straight Arrow Connector 22"/>
            <p:cNvCxnSpPr>
              <a:cxnSpLocks noChangeShapeType="1"/>
            </p:cNvCxnSpPr>
            <p:nvPr/>
          </p:nvCxnSpPr>
          <p:spPr bwMode="auto">
            <a:xfrm flipV="1">
              <a:off x="1343737" y="4341927"/>
              <a:ext cx="1269890" cy="29507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>
              <a:off x="1343737" y="4637000"/>
              <a:ext cx="1269890" cy="22844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3327" name="TextBox 33"/>
            <p:cNvSpPr txBox="1">
              <a:spLocks noChangeArrowheads="1"/>
            </p:cNvSpPr>
            <p:nvPr/>
          </p:nvSpPr>
          <p:spPr bwMode="auto">
            <a:xfrm>
              <a:off x="1373269" y="4061131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1</a:t>
              </a:r>
            </a:p>
          </p:txBody>
        </p:sp>
        <p:sp>
          <p:nvSpPr>
            <p:cNvPr id="13328" name="TextBox 37"/>
            <p:cNvSpPr txBox="1">
              <a:spLocks noChangeArrowheads="1"/>
            </p:cNvSpPr>
            <p:nvPr/>
          </p:nvSpPr>
          <p:spPr bwMode="auto">
            <a:xfrm>
              <a:off x="1392775" y="4745179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2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3320" name="TextBox 44"/>
          <p:cNvSpPr txBox="1">
            <a:spLocks noChangeArrowheads="1"/>
          </p:cNvSpPr>
          <p:nvPr/>
        </p:nvSpPr>
        <p:spPr bwMode="auto">
          <a:xfrm>
            <a:off x="342900" y="3500439"/>
            <a:ext cx="125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>
                <a:latin typeface="Calibri" pitchFamily="34" charset="0"/>
              </a:rPr>
              <a:t>Input File</a:t>
            </a:r>
          </a:p>
        </p:txBody>
      </p:sp>
    </p:spTree>
    <p:extLst>
      <p:ext uri="{BB962C8B-B14F-4D97-AF65-F5344CB8AC3E}">
        <p14:creationId xmlns:p14="http://schemas.microsoft.com/office/powerpoint/2010/main" val="113607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5784676"/>
            <a:ext cx="9144000" cy="10287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is cloud computing?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217B6F-A891-A749-9D11-E280FBD8C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499"/>
            <a:ext cx="6381650" cy="57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50552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4339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434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6" name="Can 15"/>
          <p:cNvSpPr>
            <a:spLocks noChangeArrowheads="1"/>
          </p:cNvSpPr>
          <p:nvPr/>
        </p:nvSpPr>
        <p:spPr bwMode="auto">
          <a:xfrm>
            <a:off x="3722688" y="3913189"/>
            <a:ext cx="544512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7" name="Can 16"/>
          <p:cNvSpPr>
            <a:spLocks noChangeArrowheads="1"/>
          </p:cNvSpPr>
          <p:nvPr/>
        </p:nvSpPr>
        <p:spPr bwMode="auto">
          <a:xfrm>
            <a:off x="3752852" y="4918075"/>
            <a:ext cx="544513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 flipV="1">
            <a:off x="3632200" y="4341813"/>
            <a:ext cx="369888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 flipV="1">
            <a:off x="4016375" y="4341813"/>
            <a:ext cx="369888" cy="214312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 flipV="1">
            <a:off x="3622675" y="5410201"/>
            <a:ext cx="368300" cy="2143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flipV="1">
            <a:off x="4006850" y="5410201"/>
            <a:ext cx="368300" cy="214313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385905" y="4090988"/>
            <a:ext cx="1003739" cy="1071563"/>
            <a:chOff x="4385559" y="4090803"/>
            <a:chExt cx="1004123" cy="1071708"/>
          </a:xfrm>
        </p:grpSpPr>
        <p:cxnSp>
          <p:nvCxnSpPr>
            <p:cNvPr id="27" name="Straight Arrow Connector 26"/>
            <p:cNvCxnSpPr>
              <a:cxnSpLocks noChangeShapeType="1"/>
            </p:cNvCxnSpPr>
            <p:nvPr/>
          </p:nvCxnSpPr>
          <p:spPr bwMode="auto">
            <a:xfrm rot="10800000">
              <a:off x="4385918" y="4090803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>
              <a:off x="4353493" y="4124815"/>
              <a:ext cx="1068534" cy="1003684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rot="10800000">
              <a:off x="4385918" y="5160924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0" name="Straight Arrow Connector 39"/>
            <p:cNvCxnSpPr>
              <a:cxnSpLocks noChangeShapeType="1"/>
            </p:cNvCxnSpPr>
            <p:nvPr/>
          </p:nvCxnSpPr>
          <p:spPr bwMode="auto">
            <a:xfrm rot="16200000" flipV="1">
              <a:off x="4352699" y="4124022"/>
              <a:ext cx="1070121" cy="100368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9673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213E-6 2.85383E-6 L 0.12157 -0.03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-19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002E-6 2.85383E-6 L 0.16395 -0.18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0" y="-9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061E-6 -1.84851E-6 L 0.12123 0.088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4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215E-6 -1.84851E-6 L 0.16307 -0.061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-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5363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536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56263" y="3810000"/>
            <a:ext cx="900112" cy="5318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656263" y="4864101"/>
            <a:ext cx="900112" cy="530225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556375" y="3478214"/>
            <a:ext cx="1771650" cy="1704975"/>
            <a:chOff x="6556217" y="3478698"/>
            <a:chExt cx="1771956" cy="1704953"/>
          </a:xfrm>
        </p:grpSpPr>
        <p:sp>
          <p:nvSpPr>
            <p:cNvPr id="23" name="Can 22"/>
            <p:cNvSpPr>
              <a:spLocks noChangeArrowheads="1"/>
            </p:cNvSpPr>
            <p:nvPr/>
          </p:nvSpPr>
          <p:spPr bwMode="auto">
            <a:xfrm>
              <a:off x="7400913" y="4227988"/>
              <a:ext cx="927260" cy="723891"/>
            </a:xfrm>
            <a:prstGeom prst="can">
              <a:avLst>
                <a:gd name="adj" fmla="val 25000"/>
              </a:avLst>
            </a:prstGeom>
            <a:solidFill>
              <a:srgbClr val="F79646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HDFS</a:t>
              </a:r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6556217" y="3478698"/>
              <a:ext cx="1745848" cy="1704953"/>
              <a:chOff x="6556217" y="3478698"/>
              <a:chExt cx="1745848" cy="1704953"/>
            </a:xfrm>
          </p:grpSpPr>
          <p:cxnSp>
            <p:nvCxnSpPr>
              <p:cNvPr id="28" name="Straight Arrow Connector 27"/>
              <p:cNvCxnSpPr>
                <a:cxnSpLocks noChangeShapeType="1"/>
                <a:endCxn id="23" idx="2"/>
              </p:cNvCxnSpPr>
              <p:nvPr/>
            </p:nvCxnSpPr>
            <p:spPr bwMode="auto">
              <a:xfrm>
                <a:off x="6556217" y="4047016"/>
                <a:ext cx="844696" cy="542918"/>
              </a:xfrm>
              <a:prstGeom prst="straightConnector1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31" name="Straight Arrow Connector 30"/>
              <p:cNvCxnSpPr>
                <a:cxnSpLocks noChangeShapeType="1"/>
              </p:cNvCxnSpPr>
              <p:nvPr/>
            </p:nvCxnSpPr>
            <p:spPr bwMode="auto">
              <a:xfrm flipV="1">
                <a:off x="6556217" y="4589934"/>
                <a:ext cx="844696" cy="593717"/>
              </a:xfrm>
              <a:prstGeom prst="straightConnector1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15378" name="TextBox 33"/>
              <p:cNvSpPr txBox="1">
                <a:spLocks noChangeArrowheads="1"/>
              </p:cNvSpPr>
              <p:nvPr/>
            </p:nvSpPr>
            <p:spPr bwMode="auto">
              <a:xfrm>
                <a:off x="7117332" y="3478698"/>
                <a:ext cx="1184733" cy="923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zh-TW">
                    <a:latin typeface="Calibri" pitchFamily="34" charset="0"/>
                  </a:rPr>
                  <a:t>Write Final Answer</a:t>
                </a:r>
              </a:p>
            </p:txBody>
          </p:sp>
        </p:grp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4991102" y="4951414"/>
            <a:ext cx="373063" cy="446087"/>
            <a:chOff x="4990994" y="4952083"/>
            <a:chExt cx="373895" cy="445713"/>
          </a:xfrm>
        </p:grpSpPr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 flipV="1">
              <a:off x="4990994" y="5183664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 flipV="1">
              <a:off x="4995768" y="4952083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4995863" y="3881439"/>
            <a:ext cx="373062" cy="460375"/>
            <a:chOff x="4995734" y="3881375"/>
            <a:chExt cx="373895" cy="460480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 flipV="1">
              <a:off x="4995734" y="4127493"/>
              <a:ext cx="369122" cy="2143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 flipV="1">
              <a:off x="5000507" y="3881375"/>
              <a:ext cx="369122" cy="21436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41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427E-6 -3.67153E-6 L 0.11654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8003E-6 -2.39981E-6 L 0.11723 -2.399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Word Count Example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379619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99592" y="5661248"/>
            <a:ext cx="73080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As a programmer, you just only to focus ….  </a:t>
            </a:r>
            <a:endParaRPr kumimoji="1"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1835696" y="1844824"/>
            <a:ext cx="2880320" cy="302433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5055482" y="1772816"/>
            <a:ext cx="2468846" cy="3168352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13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1. </a:t>
            </a:r>
            <a:r>
              <a:rPr kumimoji="1" lang="en-US" altLang="zh-TW" dirty="0" err="1"/>
              <a:t>MapReduce</a:t>
            </a:r>
            <a:r>
              <a:rPr kumimoji="1" lang="en-US" altLang="zh-TW" dirty="0"/>
              <a:t> Key-Value Programming Model</a:t>
            </a:r>
          </a:p>
          <a:p>
            <a:r>
              <a:rPr kumimoji="1" lang="en-US" altLang="zh-TW" dirty="0"/>
              <a:t>2. </a:t>
            </a:r>
            <a:r>
              <a:rPr kumimoji="1" lang="en-US" altLang="zh-TW" dirty="0" err="1"/>
              <a:t>MapReduce</a:t>
            </a:r>
            <a:r>
              <a:rPr kumimoji="1" lang="en-US" altLang="zh-TW" dirty="0"/>
              <a:t> Key-Value Programming Model</a:t>
            </a:r>
          </a:p>
          <a:p>
            <a:r>
              <a:rPr kumimoji="1" lang="en-US" altLang="zh-TW" dirty="0"/>
              <a:t>3. MapReduce Key-Value Programming Model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CCF2FFC-CF20-B74B-9CF0-CF38EB841CBD}"/>
              </a:ext>
            </a:extLst>
          </p:cNvPr>
          <p:cNvSpPr txBox="1">
            <a:spLocks/>
          </p:cNvSpPr>
          <p:nvPr/>
        </p:nvSpPr>
        <p:spPr>
          <a:xfrm>
            <a:off x="476895" y="3863181"/>
            <a:ext cx="8229600" cy="16873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1. Key-Value Programming Model</a:t>
            </a:r>
          </a:p>
          <a:p>
            <a:r>
              <a:rPr kumimoji="1" lang="en-US" altLang="zh-TW" dirty="0"/>
              <a:t>2. Key-Value Programming Model</a:t>
            </a:r>
          </a:p>
          <a:p>
            <a:r>
              <a:rPr kumimoji="1" lang="en-US" altLang="zh-TW" dirty="0"/>
              <a:t>3. Key-Value Programming Model</a:t>
            </a:r>
          </a:p>
          <a:p>
            <a:pPr marL="0" indent="0">
              <a:buFont typeface="Arial" pitchFamily="34" charset="0"/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9674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新細明體" charset="-120"/>
              </a:rPr>
              <a:t>MapReduce</a:t>
            </a:r>
            <a:r>
              <a:rPr lang="en-US" altLang="zh-TW" dirty="0">
                <a:ea typeface="新細明體" charset="-120"/>
              </a:rPr>
              <a:t> Programming Model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You write two functions, </a:t>
            </a:r>
            <a:r>
              <a:rPr lang="en-US" altLang="zh-TW" dirty="0">
                <a:solidFill>
                  <a:srgbClr val="33CC33"/>
                </a:solidFill>
                <a:ea typeface="新細明體" charset="-120"/>
              </a:rPr>
              <a:t>Map</a:t>
            </a:r>
            <a:r>
              <a:rPr lang="en-US" altLang="zh-TW" dirty="0">
                <a:ea typeface="新細明體" charset="-120"/>
              </a:rPr>
              <a:t> and </a:t>
            </a:r>
            <a:r>
              <a:rPr lang="en-US" altLang="zh-TW" dirty="0">
                <a:solidFill>
                  <a:srgbClr val="33CC33"/>
                </a:solidFill>
                <a:ea typeface="新細明體" charset="-120"/>
              </a:rPr>
              <a:t>Reduce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/>
            <a:r>
              <a:rPr lang="en-US" altLang="zh-TW" dirty="0">
                <a:ea typeface="新細明體" charset="-120"/>
              </a:rPr>
              <a:t>They each have a special form (</a:t>
            </a:r>
            <a:r>
              <a:rPr lang="en-US" altLang="zh-TW" i="1" dirty="0">
                <a:solidFill>
                  <a:srgbClr val="33CC33"/>
                </a:solidFill>
                <a:ea typeface="新細明體" charset="-120"/>
              </a:rPr>
              <a:t>key-value pairs</a:t>
            </a:r>
            <a:r>
              <a:rPr lang="en-US" altLang="zh-TW" dirty="0">
                <a:ea typeface="新細明體" charset="-120"/>
              </a:rPr>
              <a:t>).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51720" y="3284984"/>
            <a:ext cx="6111875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Map(String </a:t>
            </a:r>
            <a:r>
              <a:rPr lang="en-US" sz="2400" dirty="0" err="1"/>
              <a:t>docid</a:t>
            </a:r>
            <a:r>
              <a:rPr lang="en-US" sz="2400" dirty="0"/>
              <a:t>, String text):</a:t>
            </a:r>
          </a:p>
          <a:p>
            <a:r>
              <a:rPr lang="en-US" sz="2400" b="0" i="1" dirty="0"/>
              <a:t>     </a:t>
            </a:r>
            <a:r>
              <a:rPr lang="en-US" sz="2400" b="0" dirty="0"/>
              <a:t>for each word w in text:</a:t>
            </a:r>
          </a:p>
          <a:p>
            <a:r>
              <a:rPr lang="en-US" sz="2400" b="0" dirty="0"/>
              <a:t>          Emit(w, 1);</a:t>
            </a:r>
          </a:p>
          <a:p>
            <a:endParaRPr lang="en-US" sz="2400" b="0" dirty="0"/>
          </a:p>
          <a:p>
            <a:r>
              <a:rPr lang="en-US" sz="2400" dirty="0"/>
              <a:t>Reduce(String term, </a:t>
            </a:r>
            <a:r>
              <a:rPr lang="en-US" sz="2400" dirty="0" err="1"/>
              <a:t>Iterator</a:t>
            </a:r>
            <a:r>
              <a:rPr lang="en-US" sz="2400" dirty="0"/>
              <a:t>&lt;</a:t>
            </a:r>
            <a:r>
              <a:rPr lang="en-US" sz="2400" dirty="0" err="1"/>
              <a:t>Int</a:t>
            </a:r>
            <a:r>
              <a:rPr lang="en-US" sz="2400" dirty="0"/>
              <a:t>&gt; values):</a:t>
            </a:r>
          </a:p>
          <a:p>
            <a:r>
              <a:rPr lang="en-US" sz="2400" b="0" i="1" dirty="0"/>
              <a:t>     </a:t>
            </a:r>
            <a:r>
              <a:rPr lang="en-US" sz="2400" b="0" dirty="0" err="1"/>
              <a:t>int</a:t>
            </a:r>
            <a:r>
              <a:rPr lang="en-US" sz="2400" b="0" dirty="0"/>
              <a:t> sum = 0;</a:t>
            </a:r>
          </a:p>
          <a:p>
            <a:r>
              <a:rPr lang="en-US" sz="2400" b="0" dirty="0"/>
              <a:t>     for each v in values:</a:t>
            </a:r>
          </a:p>
          <a:p>
            <a:r>
              <a:rPr lang="en-US" sz="2400" b="0" dirty="0"/>
              <a:t>          sum += v;</a:t>
            </a:r>
          </a:p>
          <a:p>
            <a:r>
              <a:rPr lang="en-US" sz="2400" b="0" dirty="0"/>
              <a:t>     Emit(term</a:t>
            </a:r>
            <a:r>
              <a:rPr lang="en-US" sz="2400" b="0"/>
              <a:t>, </a:t>
            </a:r>
            <a:r>
              <a:rPr lang="en-US" sz="2400"/>
              <a:t>sum</a:t>
            </a:r>
            <a:r>
              <a:rPr lang="en-US" sz="2400" b="0"/>
              <a:t>);</a:t>
            </a:r>
            <a:endParaRPr lang="en-US" sz="2400" b="0" dirty="0"/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49925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MapReduce Programming Model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827584" y="1628800"/>
            <a:ext cx="7683500" cy="4927600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Data type: key-value </a:t>
            </a:r>
            <a:r>
              <a:rPr lang="en-US" altLang="zh-TW" i="1" dirty="0">
                <a:solidFill>
                  <a:srgbClr val="000000"/>
                </a:solidFill>
                <a:ea typeface="ＭＳ Ｐゴシック" pitchFamily="34" charset="-128"/>
              </a:rPr>
              <a:t>records</a:t>
            </a:r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Map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(K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V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Reduce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786" y="5572140"/>
            <a:ext cx="771530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cs typeface="Arial" charset="0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08988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MapReduce</a:t>
            </a:r>
            <a:r>
              <a:rPr lang="en-US" dirty="0"/>
              <a:t> Programming Model: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7" y="1905002"/>
            <a:ext cx="6111875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Map(String </a:t>
            </a:r>
            <a:r>
              <a:rPr lang="en-US" sz="2400" dirty="0" err="1"/>
              <a:t>docid</a:t>
            </a:r>
            <a:r>
              <a:rPr lang="en-US" sz="2400" dirty="0"/>
              <a:t>, String text):</a:t>
            </a:r>
          </a:p>
          <a:p>
            <a:r>
              <a:rPr lang="en-US" sz="2400" b="0" i="1" dirty="0"/>
              <a:t>     </a:t>
            </a:r>
            <a:r>
              <a:rPr lang="en-US" sz="2400" b="0" dirty="0"/>
              <a:t>for each word w in text:</a:t>
            </a:r>
          </a:p>
          <a:p>
            <a:r>
              <a:rPr lang="en-US" sz="2400" b="0" dirty="0"/>
              <a:t>          Emit(w, 1);</a:t>
            </a:r>
          </a:p>
          <a:p>
            <a:endParaRPr lang="en-US" sz="2400" b="0" dirty="0"/>
          </a:p>
          <a:p>
            <a:r>
              <a:rPr lang="en-US" sz="2400" dirty="0"/>
              <a:t>Reduce(String term, </a:t>
            </a:r>
            <a:r>
              <a:rPr lang="en-US" sz="2400" dirty="0" err="1"/>
              <a:t>Iterator</a:t>
            </a:r>
            <a:r>
              <a:rPr lang="en-US" sz="2400" dirty="0"/>
              <a:t>&lt;</a:t>
            </a:r>
            <a:r>
              <a:rPr lang="en-US" sz="2400" dirty="0" err="1"/>
              <a:t>Int</a:t>
            </a:r>
            <a:r>
              <a:rPr lang="en-US" sz="2400" dirty="0"/>
              <a:t>&gt; values):</a:t>
            </a:r>
          </a:p>
          <a:p>
            <a:r>
              <a:rPr lang="en-US" sz="2400" b="0" i="1" dirty="0"/>
              <a:t>     </a:t>
            </a:r>
            <a:r>
              <a:rPr lang="en-US" sz="2400" b="0" dirty="0" err="1"/>
              <a:t>int</a:t>
            </a:r>
            <a:r>
              <a:rPr lang="en-US" sz="2400" b="0" dirty="0"/>
              <a:t> sum = 0;</a:t>
            </a:r>
          </a:p>
          <a:p>
            <a:r>
              <a:rPr lang="en-US" sz="2400" b="0" dirty="0"/>
              <a:t>     for each v in values:</a:t>
            </a:r>
          </a:p>
          <a:p>
            <a:r>
              <a:rPr lang="en-US" sz="2400" b="0" dirty="0"/>
              <a:t>          sum += v;</a:t>
            </a:r>
          </a:p>
          <a:p>
            <a:r>
              <a:rPr lang="en-US" sz="2400" b="0" dirty="0"/>
              <a:t>      Emit(term, Sum);</a:t>
            </a:r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545321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860CA-278C-FE40-817B-71575562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80" y="274638"/>
            <a:ext cx="8686800" cy="1143000"/>
          </a:xfrm>
        </p:spPr>
        <p:txBody>
          <a:bodyPr>
            <a:noAutofit/>
          </a:bodyPr>
          <a:lstStyle/>
          <a:p>
            <a:r>
              <a:rPr kumimoji="1" lang="en-US" altLang="zh-TW" sz="4000" dirty="0"/>
              <a:t>Before divining into Hadoop codes, Let’s pay attention on the following things</a:t>
            </a:r>
            <a:endParaRPr kumimoji="1"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03C682-75A0-994F-88E6-A82800BED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Hadoop </a:t>
            </a:r>
            <a:r>
              <a:rPr kumimoji="1" lang="en-US" altLang="zh-TW" dirty="0" err="1"/>
              <a:t>v.s</a:t>
            </a:r>
            <a:r>
              <a:rPr kumimoji="1" lang="en-US" altLang="zh-TW" dirty="0"/>
              <a:t>. Java Primitive Type</a:t>
            </a:r>
          </a:p>
          <a:p>
            <a:pPr lvl="1"/>
            <a:r>
              <a:rPr kumimoji="1" lang="en-US" altLang="zh-TW" dirty="0"/>
              <a:t>Writable</a:t>
            </a:r>
          </a:p>
          <a:p>
            <a:pPr lvl="1"/>
            <a:r>
              <a:rPr kumimoji="1" lang="en-US" altLang="zh-TW" dirty="0"/>
              <a:t>New </a:t>
            </a:r>
            <a:r>
              <a:rPr kumimoji="1" lang="en-US" altLang="zh-TW" dirty="0" err="1"/>
              <a:t>IntWritable</a:t>
            </a:r>
            <a:r>
              <a:rPr kumimoji="1" lang="en-US" altLang="zh-TW" dirty="0"/>
              <a:t>(100) vs. int = 100</a:t>
            </a:r>
          </a:p>
          <a:p>
            <a:r>
              <a:rPr kumimoji="1" lang="en-US" altLang="zh-TW" dirty="0"/>
              <a:t>Hadoop Context Object</a:t>
            </a:r>
          </a:p>
          <a:p>
            <a:pPr lvl="1"/>
            <a:r>
              <a:rPr kumimoji="1" lang="en-US" altLang="zh-TW" dirty="0" err="1"/>
              <a:t>context.write</a:t>
            </a:r>
            <a:r>
              <a:rPr kumimoji="1" lang="en-US" altLang="zh-TW" dirty="0"/>
              <a:t>()</a:t>
            </a:r>
          </a:p>
          <a:p>
            <a:pPr lvl="1"/>
            <a:r>
              <a:rPr kumimoji="1" lang="en-US" altLang="zh-TW" dirty="0"/>
              <a:t>Hadoop I/O Controlling</a:t>
            </a:r>
          </a:p>
          <a:p>
            <a:pPr lvl="1"/>
            <a:r>
              <a:rPr kumimoji="1" lang="en-US" altLang="zh-TW" dirty="0"/>
              <a:t>Key, Value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D33DDD-8771-8A44-9BB7-F1E3CA52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415010"/>
            <a:ext cx="369054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Word Count in Java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public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static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void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main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(String[]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throws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Exception {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Configuration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Configuration();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Job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Job(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, "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"); </a:t>
            </a:r>
          </a:p>
          <a:p>
            <a:pPr>
              <a:buFontTx/>
              <a:buNone/>
            </a:pPr>
            <a:endParaRPr lang="en-US" altLang="zh-TW" sz="1700" dirty="0">
              <a:solidFill>
                <a:srgbClr val="000000"/>
              </a:solidFill>
              <a:latin typeface="Consolas" charset="0"/>
              <a:ea typeface="ＭＳ Ｐゴシック" pitchFamily="34" charset="-128"/>
              <a:cs typeface="Consolas" charset="0"/>
            </a:endParaRP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job.setOutputKeyClass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job.setOutputValueClass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IntWritable.class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job.setMapperClass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Map.class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job.setReducerClass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Reduce.class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job.setInputFormatClass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TextInputFormat.class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TextOutputFormat.class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FileInputFormat.addInputPath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[0]));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FileOutputFormat.setOutputPath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[1]));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job.waitForCompletion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(true);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}</a:t>
            </a:r>
            <a:endParaRPr lang="en-US" altLang="zh-TW" sz="1700" dirty="0">
              <a:latin typeface="Consolas" charset="0"/>
              <a:ea typeface="ＭＳ Ｐゴシック" pitchFamily="34" charset="-128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4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36"/>
            <a:ext cx="907406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746515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755576" y="4365104"/>
            <a:ext cx="5040560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29192" y="1015195"/>
            <a:ext cx="5040560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3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Assignment Challenge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Hardware Limitations </a:t>
            </a:r>
          </a:p>
          <a:p>
            <a:pPr lvl="1"/>
            <a:r>
              <a:rPr lang="en-US" altLang="zh-TW" dirty="0"/>
              <a:t>could be solved by applying a credit card ?</a:t>
            </a:r>
          </a:p>
          <a:p>
            <a:r>
              <a:rPr lang="en-US" altLang="zh-TW" dirty="0"/>
              <a:t>Performance Consideration  </a:t>
            </a:r>
          </a:p>
          <a:p>
            <a:pPr lvl="1"/>
            <a:r>
              <a:rPr lang="en-US" altLang="zh-TW" dirty="0"/>
              <a:t>Employing parallel programming model ?</a:t>
            </a:r>
          </a:p>
        </p:txBody>
      </p:sp>
    </p:spTree>
    <p:extLst>
      <p:ext uri="{BB962C8B-B14F-4D97-AF65-F5344CB8AC3E}">
        <p14:creationId xmlns:p14="http://schemas.microsoft.com/office/powerpoint/2010/main" val="42598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19"/>
          <p:cNvSpPr>
            <a:spLocks noChangeArrowheads="1"/>
          </p:cNvSpPr>
          <p:nvPr/>
        </p:nvSpPr>
        <p:spPr bwMode="auto">
          <a:xfrm>
            <a:off x="254125" y="5840263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5" name="TextBox 44"/>
          <p:cNvSpPr txBox="1">
            <a:spLocks noChangeArrowheads="1"/>
          </p:cNvSpPr>
          <p:nvPr/>
        </p:nvSpPr>
        <p:spPr bwMode="auto">
          <a:xfrm>
            <a:off x="179512" y="5013177"/>
            <a:ext cx="125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Input File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1432050" y="6093867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2464396" y="5466500"/>
            <a:ext cx="1872208" cy="1370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Map</a:t>
            </a:r>
            <a:endParaRPr lang="zh-TW" altLang="en-US" sz="3600" dirty="0"/>
          </a:p>
        </p:txBody>
      </p:sp>
      <p:sp>
        <p:nvSpPr>
          <p:cNvPr id="10" name="圓角矩形 9"/>
          <p:cNvSpPr/>
          <p:nvPr/>
        </p:nvSpPr>
        <p:spPr>
          <a:xfrm>
            <a:off x="5056684" y="5466500"/>
            <a:ext cx="1872208" cy="1370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Reduce</a:t>
            </a:r>
            <a:endParaRPr lang="zh-TW" altLang="en-US" sz="3600" dirty="0"/>
          </a:p>
        </p:txBody>
      </p:sp>
      <p:sp>
        <p:nvSpPr>
          <p:cNvPr id="11" name="Can 19"/>
          <p:cNvSpPr>
            <a:spLocks noChangeArrowheads="1"/>
          </p:cNvSpPr>
          <p:nvPr/>
        </p:nvSpPr>
        <p:spPr bwMode="auto">
          <a:xfrm>
            <a:off x="8019604" y="5874023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12" name="TextBox 44"/>
          <p:cNvSpPr txBox="1">
            <a:spLocks noChangeArrowheads="1"/>
          </p:cNvSpPr>
          <p:nvPr/>
        </p:nvSpPr>
        <p:spPr bwMode="auto">
          <a:xfrm>
            <a:off x="7764586" y="5013177"/>
            <a:ext cx="125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Calibri" pitchFamily="34" charset="0"/>
              </a:rPr>
              <a:t>Write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Output File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5698" y="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public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static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void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main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(String[]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throws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Exception {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Configuration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Configuration();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Job job = new Job(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, "wordcount");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job.setOutputKeyClass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job.setOutputValueClass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IntWritable.class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job.setMapperClass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Map.class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job.setReducerClass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Reduce.class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job.setJarByClass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job.setInputFormatClass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TextInputFormat.class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TextOutputFormat.class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FileInputFormat.addInputPath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[0]));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FileOutputFormat.setOutputPath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[1]));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job.waitForCompletion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(true);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}</a:t>
            </a:r>
            <a:endParaRPr lang="en-US" altLang="zh-TW" sz="1700" dirty="0">
              <a:latin typeface="Consolas" charset="0"/>
              <a:ea typeface="ＭＳ Ｐゴシック" pitchFamily="34" charset="-128"/>
              <a:cs typeface="Consolas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059266" y="6131779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115618" y="4966900"/>
            <a:ext cx="20842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TextInputFormat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105554" y="4437112"/>
            <a:ext cx="22108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TextOutputFormat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840211" y="5466501"/>
            <a:ext cx="0" cy="482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7380312" y="5033053"/>
            <a:ext cx="0" cy="988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339752" y="565928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339752" y="612010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139952" y="566124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139952" y="612206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932040" y="566124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932040" y="612206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804248" y="566124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04248" y="612206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cxnSp>
        <p:nvCxnSpPr>
          <p:cNvPr id="30" name="直線接點 29"/>
          <p:cNvCxnSpPr>
            <a:stCxn id="23" idx="3"/>
            <a:endCxn id="25" idx="1"/>
          </p:cNvCxnSpPr>
          <p:nvPr/>
        </p:nvCxnSpPr>
        <p:spPr>
          <a:xfrm>
            <a:off x="4427984" y="580624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4" idx="3"/>
            <a:endCxn id="26" idx="1"/>
          </p:cNvCxnSpPr>
          <p:nvPr/>
        </p:nvCxnSpPr>
        <p:spPr>
          <a:xfrm>
            <a:off x="4427984" y="6267057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30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6384" y="196185"/>
            <a:ext cx="102150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TW" sz="1600" dirty="0" err="1">
                <a:solidFill>
                  <a:srgbClr val="33BBC8"/>
                </a:solidFill>
                <a:latin typeface="Menlo" charset="0"/>
              </a:rPr>
              <a:t>public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33BBC8"/>
                </a:solidFill>
                <a:latin typeface="Menlo" charset="0"/>
              </a:rPr>
              <a:t>static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33BBC8"/>
                </a:solidFill>
                <a:latin typeface="Menlo" charset="0"/>
              </a:rPr>
              <a:t>class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Map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33BBC8"/>
                </a:solidFill>
                <a:latin typeface="Menlo" charset="0"/>
              </a:rPr>
              <a:t>extends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Mapper&lt;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LongWritable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, Text, Text,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IntWritable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&gt; {</a:t>
            </a:r>
          </a:p>
          <a:p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de-DE" altLang="zh-TW" sz="1600" dirty="0" err="1">
                <a:solidFill>
                  <a:srgbClr val="33BBC8"/>
                </a:solidFill>
                <a:latin typeface="Menlo" charset="0"/>
              </a:rPr>
              <a:t>public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34BC26"/>
                </a:solidFill>
                <a:latin typeface="Menlo" charset="0"/>
              </a:rPr>
              <a:t>void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map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LongWritable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key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, Text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value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Context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context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        String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line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value.toString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StringTokenizer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tokenizer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de-DE" altLang="zh-TW" sz="1600" dirty="0" err="1">
                <a:solidFill>
                  <a:srgbClr val="34BC26"/>
                </a:solidFill>
                <a:latin typeface="Menlo" charset="0"/>
              </a:rPr>
              <a:t>new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StringTokenizer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line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de-DE" altLang="zh-TW" sz="1600" dirty="0" err="1">
                <a:solidFill>
                  <a:srgbClr val="C33720"/>
                </a:solidFill>
                <a:latin typeface="Menlo" charset="0"/>
              </a:rPr>
              <a:t>while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tokenizer.hasMoreTokens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()) {</a:t>
            </a:r>
          </a:p>
          <a:p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            String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token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tokenizer.nextToken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           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context.write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de-DE" altLang="zh-TW" sz="1600" dirty="0" err="1">
                <a:solidFill>
                  <a:srgbClr val="34BC26"/>
                </a:solidFill>
                <a:latin typeface="Menlo" charset="0"/>
              </a:rPr>
              <a:t>new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Text(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token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), </a:t>
            </a:r>
            <a:r>
              <a:rPr lang="de-DE" altLang="zh-TW" sz="1600" dirty="0" err="1">
                <a:solidFill>
                  <a:srgbClr val="34BC26"/>
                </a:solidFill>
                <a:latin typeface="Menlo" charset="0"/>
              </a:rPr>
              <a:t>new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de-DE" altLang="zh-TW" sz="1600" dirty="0" err="1">
                <a:solidFill>
                  <a:srgbClr val="000000"/>
                </a:solidFill>
                <a:latin typeface="Menlo" charset="0"/>
              </a:rPr>
              <a:t>IntWritable</a:t>
            </a:r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(1));</a:t>
            </a:r>
          </a:p>
          <a:p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        }</a:t>
            </a:r>
          </a:p>
          <a:p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r>
              <a:rPr lang="de-DE" altLang="zh-TW" sz="1600" dirty="0">
                <a:solidFill>
                  <a:srgbClr val="000000"/>
                </a:solidFill>
                <a:latin typeface="Menlo" charset="0"/>
              </a:rPr>
              <a:t> } </a:t>
            </a:r>
            <a:endParaRPr lang="de-DE" altLang="zh-TW" sz="16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51524" y="3210063"/>
            <a:ext cx="3168348" cy="594008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各位 友邦 的 元首 與 貴賓 、 各國 駐台 使節 及 代表 、 現場 的 好 朋友 ， 全體 國人 同胞 ， 大家 好 。 感謝 與 承擔 就 在 剛剛 ， 我 和 陳建仁 已經 在 總統府 裡面 ， 正式 宣誓 就任 中華民國 第十四 任 總統 與 副 總統 。 我們 要 感謝 這塊 土地 對 我們 的 栽培 ， 感謝 人民 對 我們 的 信任 ， 以及 ， 最 重要 的 ， 感謝 這個 國家 的 民主 機制 ， 讓 我們 透過 和平 的 選舉 過程 ， 實現 第三次 政黨 輪替 ， 並且 克服 種種 不 確定 因素 ， 順利 渡過 長達 四個 月 的 交接 期 ， 完成 政權 和平 移轉 。</a:t>
            </a:r>
            <a:endParaRPr lang="en-US" altLang="zh-TW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79514" y="2791376"/>
            <a:ext cx="117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Test.txt</a:t>
            </a:r>
            <a:endParaRPr lang="zh-TW" altLang="en-US" sz="2400" dirty="0"/>
          </a:p>
        </p:txBody>
      </p:sp>
      <p:sp>
        <p:nvSpPr>
          <p:cNvPr id="6" name="圓角矩形 5"/>
          <p:cNvSpPr/>
          <p:nvPr/>
        </p:nvSpPr>
        <p:spPr>
          <a:xfrm>
            <a:off x="179512" y="3210063"/>
            <a:ext cx="3329406" cy="336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000211" y="719286"/>
            <a:ext cx="3897978" cy="2975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868422" y="3896909"/>
            <a:ext cx="3607078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各位 友邦 的 元首 與 貴賓</a:t>
            </a:r>
            <a:endParaRPr lang="en-US" altLang="zh-TW" sz="2400" dirty="0"/>
          </a:p>
        </p:txBody>
      </p:sp>
      <p:sp>
        <p:nvSpPr>
          <p:cNvPr id="9" name="圓角矩形 8"/>
          <p:cNvSpPr/>
          <p:nvPr/>
        </p:nvSpPr>
        <p:spPr>
          <a:xfrm>
            <a:off x="3779912" y="3896908"/>
            <a:ext cx="3695588" cy="445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936357" y="992050"/>
            <a:ext cx="6704282" cy="2465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797842" y="3905036"/>
            <a:ext cx="773836" cy="445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02647" y="5256202"/>
            <a:ext cx="5136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context.write</a:t>
            </a:r>
            <a:r>
              <a:rPr lang="en-US" altLang="zh-TW" dirty="0"/>
              <a:t>(new Text(“</a:t>
            </a:r>
            <a:r>
              <a:rPr lang="zh-TW" altLang="en-US" dirty="0"/>
              <a:t>各位</a:t>
            </a:r>
            <a:r>
              <a:rPr lang="en-US" altLang="zh-TW" dirty="0"/>
              <a:t>”), new </a:t>
            </a:r>
            <a:r>
              <a:rPr lang="en-US" altLang="zh-TW" dirty="0" err="1"/>
              <a:t>intWritable</a:t>
            </a:r>
            <a:r>
              <a:rPr lang="en-US" altLang="zh-TW" dirty="0"/>
              <a:t>(1));</a:t>
            </a:r>
            <a:endParaRPr lang="zh-TW" altLang="en-US" dirty="0"/>
          </a:p>
        </p:txBody>
      </p:sp>
      <p:cxnSp>
        <p:nvCxnSpPr>
          <p:cNvPr id="15" name="直線單箭頭接點 14"/>
          <p:cNvCxnSpPr>
            <a:stCxn id="12" idx="2"/>
          </p:cNvCxnSpPr>
          <p:nvPr/>
        </p:nvCxnSpPr>
        <p:spPr>
          <a:xfrm>
            <a:off x="4184760" y="4350444"/>
            <a:ext cx="1467360" cy="723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1459974" y="1545487"/>
            <a:ext cx="6215499" cy="3852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359849" y="2714363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變數</a:t>
            </a:r>
            <a:r>
              <a:rPr kumimoji="1" lang="en-US" altLang="zh-TW" dirty="0"/>
              <a:t>value</a:t>
            </a:r>
            <a:r>
              <a:rPr kumimoji="1" lang="zh-TW" altLang="en-US" dirty="0"/>
              <a:t>的內容</a:t>
            </a:r>
          </a:p>
        </p:txBody>
      </p:sp>
      <p:cxnSp>
        <p:nvCxnSpPr>
          <p:cNvPr id="24" name="直線接點 23"/>
          <p:cNvCxnSpPr/>
          <p:nvPr/>
        </p:nvCxnSpPr>
        <p:spPr>
          <a:xfrm>
            <a:off x="4644008" y="3717032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292080" y="3717032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652120" y="3717032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300192" y="3717032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732240" y="3717032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C518F93C-9808-B948-8053-0B8F646E3A65}"/>
              </a:ext>
            </a:extLst>
          </p:cNvPr>
          <p:cNvSpPr/>
          <p:nvPr/>
        </p:nvSpPr>
        <p:spPr>
          <a:xfrm>
            <a:off x="3868422" y="5625534"/>
            <a:ext cx="5135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context.write</a:t>
            </a:r>
            <a:r>
              <a:rPr lang="en-US" altLang="zh-TW" dirty="0"/>
              <a:t>(new Text(“</a:t>
            </a:r>
            <a:r>
              <a:rPr lang="zh-CN" altLang="en-US" dirty="0"/>
              <a:t>友邦</a:t>
            </a:r>
            <a:r>
              <a:rPr lang="en-US" altLang="zh-TW" dirty="0"/>
              <a:t>”), new </a:t>
            </a:r>
            <a:r>
              <a:rPr lang="en-US" altLang="zh-TW" dirty="0" err="1"/>
              <a:t>intWritable</a:t>
            </a:r>
            <a:r>
              <a:rPr lang="en-US" altLang="zh-TW" dirty="0"/>
              <a:t>(1));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3E6542-DA2E-0E45-B6B2-1E969B37ADB1}"/>
              </a:ext>
            </a:extLst>
          </p:cNvPr>
          <p:cNvSpPr/>
          <p:nvPr/>
        </p:nvSpPr>
        <p:spPr>
          <a:xfrm>
            <a:off x="3902337" y="6035430"/>
            <a:ext cx="4904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context.write</a:t>
            </a:r>
            <a:r>
              <a:rPr lang="en-US" altLang="zh-TW" dirty="0"/>
              <a:t>(new Text(“</a:t>
            </a:r>
            <a:r>
              <a:rPr lang="zh-CN" altLang="en-US" dirty="0"/>
              <a:t>的</a:t>
            </a:r>
            <a:r>
              <a:rPr lang="en-US" altLang="zh-TW" dirty="0"/>
              <a:t>”), new </a:t>
            </a:r>
            <a:r>
              <a:rPr lang="en-US" altLang="zh-TW" dirty="0" err="1"/>
              <a:t>intWritable</a:t>
            </a:r>
            <a:r>
              <a:rPr lang="en-US" altLang="zh-TW" dirty="0"/>
              <a:t>(1));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9F2453A-FE4A-FF4B-B0CF-B7780962BF5E}"/>
              </a:ext>
            </a:extLst>
          </p:cNvPr>
          <p:cNvSpPr/>
          <p:nvPr/>
        </p:nvSpPr>
        <p:spPr>
          <a:xfrm>
            <a:off x="3958134" y="6434196"/>
            <a:ext cx="5135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context.write</a:t>
            </a:r>
            <a:r>
              <a:rPr lang="en-US" altLang="zh-TW" dirty="0"/>
              <a:t>(new Text(“</a:t>
            </a:r>
            <a:r>
              <a:rPr lang="zh-CN" altLang="en-US" dirty="0"/>
              <a:t>元首</a:t>
            </a:r>
            <a:r>
              <a:rPr lang="en-US" altLang="zh-TW" dirty="0"/>
              <a:t>”), new </a:t>
            </a:r>
            <a:r>
              <a:rPr lang="en-US" altLang="zh-TW" dirty="0" err="1"/>
              <a:t>intWritable</a:t>
            </a:r>
            <a:r>
              <a:rPr lang="en-US" altLang="zh-TW" dirty="0"/>
              <a:t>(1));</a:t>
            </a:r>
          </a:p>
          <a:p>
            <a:r>
              <a:rPr lang="zh-TW" altLang="en-US" dirty="0"/>
              <a:t>                                    ：</a:t>
            </a:r>
          </a:p>
        </p:txBody>
      </p:sp>
    </p:spTree>
    <p:extLst>
      <p:ext uri="{BB962C8B-B14F-4D97-AF65-F5344CB8AC3E}">
        <p14:creationId xmlns:p14="http://schemas.microsoft.com/office/powerpoint/2010/main" val="16372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10" grpId="0" animBg="1"/>
      <p:bldP spid="9" grpId="0" animBg="1"/>
      <p:bldP spid="9" grpId="1" animBg="1"/>
      <p:bldP spid="11" grpId="0" animBg="1"/>
      <p:bldP spid="11" grpId="1" animBg="1"/>
      <p:bldP spid="12" grpId="0" animBg="1"/>
      <p:bldP spid="7" grpId="0"/>
      <p:bldP spid="17" grpId="0" animBg="1"/>
      <p:bldP spid="16" grpId="0"/>
      <p:bldP spid="20" grpId="0"/>
      <p:bldP spid="21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2291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229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038352" y="1963738"/>
            <a:ext cx="2200275" cy="373063"/>
            <a:chOff x="2037742" y="1964049"/>
            <a:chExt cx="2200172" cy="372508"/>
          </a:xfrm>
        </p:grpSpPr>
        <p:sp>
          <p:nvSpPr>
            <p:cNvPr id="12306" name="TextBox 4"/>
            <p:cNvSpPr txBox="1">
              <a:spLocks noChangeArrowheads="1"/>
            </p:cNvSpPr>
            <p:nvPr/>
          </p:nvSpPr>
          <p:spPr bwMode="auto">
            <a:xfrm>
              <a:off x="2362600" y="1964049"/>
              <a:ext cx="1199311" cy="368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Submit job</a:t>
              </a:r>
            </a:p>
          </p:txBody>
        </p:sp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>
              <a:off x="2037742" y="2334972"/>
              <a:ext cx="2200172" cy="158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471863" y="3116264"/>
            <a:ext cx="2184400" cy="1747837"/>
            <a:chOff x="3472394" y="3116097"/>
            <a:chExt cx="2183082" cy="1747351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3472394" y="3116097"/>
              <a:ext cx="2183082" cy="1747351"/>
              <a:chOff x="3472394" y="3116097"/>
              <a:chExt cx="2183082" cy="1747351"/>
            </a:xfrm>
          </p:grpSpPr>
          <p:cxnSp>
            <p:nvCxnSpPr>
              <p:cNvPr id="17" name="Straight Arrow Connector 16"/>
              <p:cNvCxnSpPr>
                <a:cxnSpLocks noChangeShapeType="1"/>
              </p:cNvCxnSpPr>
              <p:nvPr/>
            </p:nvCxnSpPr>
            <p:spPr bwMode="auto">
              <a:xfrm rot="10800000" flipV="1">
                <a:off x="3472394" y="3116097"/>
                <a:ext cx="1105819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9" name="Straight Arrow Connector 18"/>
              <p:cNvCxnSpPr>
                <a:cxnSpLocks noChangeShapeType="1"/>
              </p:cNvCxnSpPr>
              <p:nvPr/>
            </p:nvCxnSpPr>
            <p:spPr bwMode="auto">
              <a:xfrm rot="5400000">
                <a:off x="3151628" y="3436863"/>
                <a:ext cx="1747351" cy="1105819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2" name="Straight Arrow Connector 21"/>
              <p:cNvCxnSpPr>
                <a:cxnSpLocks noChangeShapeType="1"/>
              </p:cNvCxnSpPr>
              <p:nvPr/>
            </p:nvCxnSpPr>
            <p:spPr bwMode="auto">
              <a:xfrm>
                <a:off x="4578213" y="3116097"/>
                <a:ext cx="1077263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4" name="Straight Arrow Connector 23"/>
              <p:cNvCxnSpPr>
                <a:cxnSpLocks noChangeShapeType="1"/>
              </p:cNvCxnSpPr>
              <p:nvPr/>
            </p:nvCxnSpPr>
            <p:spPr bwMode="auto">
              <a:xfrm rot="16200000" flipH="1">
                <a:off x="4243169" y="3451141"/>
                <a:ext cx="1747351" cy="1077263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12301" name="TextBox 25"/>
            <p:cNvSpPr txBox="1">
              <a:spLocks noChangeArrowheads="1"/>
            </p:cNvSpPr>
            <p:nvPr/>
          </p:nvSpPr>
          <p:spPr bwMode="auto">
            <a:xfrm>
              <a:off x="4053336" y="3810200"/>
              <a:ext cx="1048403" cy="36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schedule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5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3315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331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n 19"/>
          <p:cNvSpPr>
            <a:spLocks noChangeArrowheads="1"/>
          </p:cNvSpPr>
          <p:nvPr/>
        </p:nvSpPr>
        <p:spPr bwMode="auto">
          <a:xfrm>
            <a:off x="417513" y="4327526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343025" y="4060823"/>
            <a:ext cx="1270000" cy="1053847"/>
            <a:chOff x="1343737" y="4061131"/>
            <a:chExt cx="1269890" cy="1053128"/>
          </a:xfrm>
        </p:grpSpPr>
        <p:cxnSp>
          <p:nvCxnSpPr>
            <p:cNvPr id="23" name="Straight Arrow Connector 22"/>
            <p:cNvCxnSpPr>
              <a:cxnSpLocks noChangeShapeType="1"/>
            </p:cNvCxnSpPr>
            <p:nvPr/>
          </p:nvCxnSpPr>
          <p:spPr bwMode="auto">
            <a:xfrm flipV="1">
              <a:off x="1343737" y="4341927"/>
              <a:ext cx="1269890" cy="29507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>
              <a:off x="1343737" y="4637000"/>
              <a:ext cx="1269890" cy="22844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3327" name="TextBox 33"/>
            <p:cNvSpPr txBox="1">
              <a:spLocks noChangeArrowheads="1"/>
            </p:cNvSpPr>
            <p:nvPr/>
          </p:nvSpPr>
          <p:spPr bwMode="auto">
            <a:xfrm>
              <a:off x="1373269" y="4061131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1</a:t>
              </a:r>
            </a:p>
          </p:txBody>
        </p:sp>
        <p:sp>
          <p:nvSpPr>
            <p:cNvPr id="13328" name="TextBox 37"/>
            <p:cNvSpPr txBox="1">
              <a:spLocks noChangeArrowheads="1"/>
            </p:cNvSpPr>
            <p:nvPr/>
          </p:nvSpPr>
          <p:spPr bwMode="auto">
            <a:xfrm>
              <a:off x="1392775" y="4745179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2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3320" name="TextBox 44"/>
          <p:cNvSpPr txBox="1">
            <a:spLocks noChangeArrowheads="1"/>
          </p:cNvSpPr>
          <p:nvPr/>
        </p:nvSpPr>
        <p:spPr bwMode="auto">
          <a:xfrm>
            <a:off x="342900" y="3500439"/>
            <a:ext cx="125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>
                <a:latin typeface="Calibri" pitchFamily="34" charset="0"/>
              </a:rPr>
              <a:t>Input File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-148888" y="4438553"/>
            <a:ext cx="2326320" cy="161582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各位 友邦 的 元首 與 貴賓 、 各國 駐台 使節 及 代表 、 現場 的 好 朋友 ， 全體 國人 同胞 ， 大家 好 。 感謝 與 承擔 就 在 剛剛 ， 我 和 陳建仁 已經 在 總統府 裡面 ， 正式 宣誓 就任 中華民國 第十四 任 總統 與 副 總統 。 我們 要 感謝 這塊 土地 對 我們 的 栽培 ， 感謝 人民 對 我們 的 信任 ， 以及 </a:t>
            </a:r>
            <a:r>
              <a:rPr lang="mr-IN" altLang="zh-TW" sz="1100" dirty="0"/>
              <a:t>…</a:t>
            </a:r>
            <a:endParaRPr lang="en-US" altLang="zh-TW" sz="1100" dirty="0"/>
          </a:p>
        </p:txBody>
      </p:sp>
    </p:spTree>
    <p:extLst>
      <p:ext uri="{BB962C8B-B14F-4D97-AF65-F5344CB8AC3E}">
        <p14:creationId xmlns:p14="http://schemas.microsoft.com/office/powerpoint/2010/main" val="135518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3315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331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n 19"/>
          <p:cNvSpPr>
            <a:spLocks noChangeArrowheads="1"/>
          </p:cNvSpPr>
          <p:nvPr/>
        </p:nvSpPr>
        <p:spPr bwMode="auto">
          <a:xfrm>
            <a:off x="417513" y="4327526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343025" y="4060823"/>
            <a:ext cx="1270000" cy="1053847"/>
            <a:chOff x="1343737" y="4061131"/>
            <a:chExt cx="1269890" cy="1053128"/>
          </a:xfrm>
        </p:grpSpPr>
        <p:cxnSp>
          <p:nvCxnSpPr>
            <p:cNvPr id="23" name="Straight Arrow Connector 22"/>
            <p:cNvCxnSpPr>
              <a:cxnSpLocks noChangeShapeType="1"/>
            </p:cNvCxnSpPr>
            <p:nvPr/>
          </p:nvCxnSpPr>
          <p:spPr bwMode="auto">
            <a:xfrm flipV="1">
              <a:off x="1343737" y="4341927"/>
              <a:ext cx="1269890" cy="29507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>
              <a:off x="1343737" y="4637000"/>
              <a:ext cx="1269890" cy="22844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3327" name="TextBox 33"/>
            <p:cNvSpPr txBox="1">
              <a:spLocks noChangeArrowheads="1"/>
            </p:cNvSpPr>
            <p:nvPr/>
          </p:nvSpPr>
          <p:spPr bwMode="auto">
            <a:xfrm>
              <a:off x="1373269" y="4061131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 dirty="0">
                  <a:latin typeface="Calibri" pitchFamily="34" charset="0"/>
                </a:rPr>
                <a:t>Block 1</a:t>
              </a:r>
            </a:p>
          </p:txBody>
        </p:sp>
        <p:sp>
          <p:nvSpPr>
            <p:cNvPr id="13328" name="TextBox 37"/>
            <p:cNvSpPr txBox="1">
              <a:spLocks noChangeArrowheads="1"/>
            </p:cNvSpPr>
            <p:nvPr/>
          </p:nvSpPr>
          <p:spPr bwMode="auto">
            <a:xfrm>
              <a:off x="1392775" y="4745179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2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3320" name="TextBox 44"/>
          <p:cNvSpPr txBox="1">
            <a:spLocks noChangeArrowheads="1"/>
          </p:cNvSpPr>
          <p:nvPr/>
        </p:nvSpPr>
        <p:spPr bwMode="auto">
          <a:xfrm>
            <a:off x="342900" y="3500439"/>
            <a:ext cx="125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>
                <a:latin typeface="Calibri" pitchFamily="34" charset="0"/>
              </a:rPr>
              <a:t>Input File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60817" y="3418543"/>
            <a:ext cx="1877533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各位 友邦 的 元首 與 貴賓 、 各國 駐台 使節 及 代表 、 現場 的 好 朋友 ， 全體 國人 同胞 ， 大家 好 。 感謝 與 承擔 就 在 剛剛 ， 我 和 陳建仁 已經 在 總統府 裡面 </a:t>
            </a:r>
            <a:r>
              <a:rPr lang="en-US" altLang="zh-TW" sz="1200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21F33C-2FC4-6146-A67F-7DBC95C8B7E1}"/>
              </a:ext>
            </a:extLst>
          </p:cNvPr>
          <p:cNvSpPr txBox="1"/>
          <p:nvPr/>
        </p:nvSpPr>
        <p:spPr>
          <a:xfrm>
            <a:off x="160817" y="5163542"/>
            <a:ext cx="1877533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正式 宣誓 就任 中華民國 第十四 任 總統 與 副 總統 。 我們 要 感謝 這塊 土地 對 我們 的 栽培 ， 感謝 人民 對 我們 的 信任 ， 以及 </a:t>
            </a:r>
            <a:r>
              <a:rPr lang="mr-IN" altLang="zh-TW" sz="1200" dirty="0"/>
              <a:t>…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194736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2 0.0118 L 0.17708 -0.04005 " pathEditMode="relative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3 -0.00718 L 0.16875 -0.04792 " pathEditMode="relative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4339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434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6" name="Can 15"/>
          <p:cNvSpPr>
            <a:spLocks noChangeArrowheads="1"/>
          </p:cNvSpPr>
          <p:nvPr/>
        </p:nvSpPr>
        <p:spPr bwMode="auto">
          <a:xfrm>
            <a:off x="3722688" y="3913189"/>
            <a:ext cx="544512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7" name="Can 16"/>
          <p:cNvSpPr>
            <a:spLocks noChangeArrowheads="1"/>
          </p:cNvSpPr>
          <p:nvPr/>
        </p:nvSpPr>
        <p:spPr bwMode="auto">
          <a:xfrm>
            <a:off x="3694065" y="4918075"/>
            <a:ext cx="544513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 flipV="1">
            <a:off x="3632200" y="4341813"/>
            <a:ext cx="369888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 flipV="1">
            <a:off x="4016375" y="4341813"/>
            <a:ext cx="369888" cy="214312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 flipV="1">
            <a:off x="3563888" y="5410201"/>
            <a:ext cx="368300" cy="2143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flipV="1">
            <a:off x="3948063" y="5410201"/>
            <a:ext cx="368300" cy="214313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385905" y="4090988"/>
            <a:ext cx="1003739" cy="1071563"/>
            <a:chOff x="4385559" y="4090803"/>
            <a:chExt cx="1004123" cy="1071708"/>
          </a:xfrm>
        </p:grpSpPr>
        <p:cxnSp>
          <p:nvCxnSpPr>
            <p:cNvPr id="27" name="Straight Arrow Connector 26"/>
            <p:cNvCxnSpPr>
              <a:cxnSpLocks noChangeShapeType="1"/>
            </p:cNvCxnSpPr>
            <p:nvPr/>
          </p:nvCxnSpPr>
          <p:spPr bwMode="auto">
            <a:xfrm rot="10800000">
              <a:off x="4385918" y="4090803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>
              <a:off x="4353493" y="4124815"/>
              <a:ext cx="1068534" cy="1003684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rot="10800000">
              <a:off x="4385918" y="5160924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0" name="Straight Arrow Connector 39"/>
            <p:cNvCxnSpPr>
              <a:cxnSpLocks noChangeShapeType="1"/>
            </p:cNvCxnSpPr>
            <p:nvPr/>
          </p:nvCxnSpPr>
          <p:spPr bwMode="auto">
            <a:xfrm rot="16200000" flipV="1">
              <a:off x="4352699" y="4124022"/>
              <a:ext cx="1070121" cy="100368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21" name="矩形 20"/>
          <p:cNvSpPr/>
          <p:nvPr/>
        </p:nvSpPr>
        <p:spPr>
          <a:xfrm>
            <a:off x="3722550" y="4945746"/>
            <a:ext cx="73129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的</a:t>
            </a:r>
            <a:r>
              <a:rPr lang="en-US" altLang="zh-TW" dirty="0"/>
              <a:t>,1)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722550" y="5368502"/>
            <a:ext cx="73129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的</a:t>
            </a:r>
            <a:r>
              <a:rPr lang="en-US" altLang="zh-TW" dirty="0"/>
              <a:t>,1)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556056" y="5296651"/>
            <a:ext cx="73129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的</a:t>
            </a:r>
            <a:r>
              <a:rPr lang="en-US" altLang="zh-TW" dirty="0"/>
              <a:t>,1)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537442" y="3005085"/>
            <a:ext cx="73129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的</a:t>
            </a:r>
            <a:r>
              <a:rPr lang="en-US" altLang="zh-TW" dirty="0"/>
              <a:t>,1)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944357" y="3303071"/>
            <a:ext cx="73129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的</a:t>
            </a:r>
            <a:r>
              <a:rPr lang="en-US" altLang="zh-TW" dirty="0"/>
              <a:t>,1)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3609877" y="3721007"/>
            <a:ext cx="962123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我們</a:t>
            </a:r>
            <a:r>
              <a:rPr lang="en-US" altLang="zh-TW" dirty="0"/>
              <a:t>,1)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722550" y="5803259"/>
            <a:ext cx="962123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我們</a:t>
            </a:r>
            <a:r>
              <a:rPr lang="en-US" altLang="zh-TW" dirty="0"/>
              <a:t>,1)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23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85185E-6 L 0.12153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6" y="-1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16388 -0.1898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4" y="-9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061E-6 -1.84851E-6 L 0.12123 0.088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4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215E-6 -1.84851E-6 L 0.16307 -0.061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-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59 -0.15486 " pathEditMode="relative" ptsTypes="AA">
                                      <p:cBhvr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19201 -0.2131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1" y="-1067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07407E-6 L 0.11372 -0.2284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1143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0.1993 0.0865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5" y="432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0.1625 0.0391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L 0.20573 -0.1328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8" y="-664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20972 0.1368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5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4339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434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6" name="Can 15"/>
          <p:cNvSpPr>
            <a:spLocks noChangeArrowheads="1"/>
          </p:cNvSpPr>
          <p:nvPr/>
        </p:nvSpPr>
        <p:spPr bwMode="auto">
          <a:xfrm>
            <a:off x="3722688" y="3913189"/>
            <a:ext cx="544512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7" name="Can 16"/>
          <p:cNvSpPr>
            <a:spLocks noChangeArrowheads="1"/>
          </p:cNvSpPr>
          <p:nvPr/>
        </p:nvSpPr>
        <p:spPr bwMode="auto">
          <a:xfrm>
            <a:off x="3694065" y="4918075"/>
            <a:ext cx="544513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75E04C4-AE97-974D-B566-0D043F107EAD}"/>
              </a:ext>
            </a:extLst>
          </p:cNvPr>
          <p:cNvSpPr/>
          <p:nvPr/>
        </p:nvSpPr>
        <p:spPr>
          <a:xfrm>
            <a:off x="5364088" y="3347700"/>
            <a:ext cx="157126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的</a:t>
            </a:r>
            <a:r>
              <a:rPr lang="en-US" altLang="zh-TW" dirty="0"/>
              <a:t>,[1,1,1,1,1])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903413-CF8C-954A-8A1C-BEA35F088A17}"/>
              </a:ext>
            </a:extLst>
          </p:cNvPr>
          <p:cNvSpPr/>
          <p:nvPr/>
        </p:nvSpPr>
        <p:spPr>
          <a:xfrm>
            <a:off x="5598342" y="5507940"/>
            <a:ext cx="127791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我們</a:t>
            </a:r>
            <a:r>
              <a:rPr lang="en-US" altLang="zh-TW" dirty="0"/>
              <a:t>,[1,1])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5756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5363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536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56263" y="3810000"/>
            <a:ext cx="900112" cy="5318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656263" y="4864101"/>
            <a:ext cx="900112" cy="530225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556375" y="3478214"/>
            <a:ext cx="1771650" cy="1704975"/>
            <a:chOff x="6556217" y="3478698"/>
            <a:chExt cx="1771956" cy="1704953"/>
          </a:xfrm>
        </p:grpSpPr>
        <p:sp>
          <p:nvSpPr>
            <p:cNvPr id="23" name="Can 22"/>
            <p:cNvSpPr>
              <a:spLocks noChangeArrowheads="1"/>
            </p:cNvSpPr>
            <p:nvPr/>
          </p:nvSpPr>
          <p:spPr bwMode="auto">
            <a:xfrm>
              <a:off x="7400913" y="4227988"/>
              <a:ext cx="927260" cy="723891"/>
            </a:xfrm>
            <a:prstGeom prst="can">
              <a:avLst>
                <a:gd name="adj" fmla="val 25000"/>
              </a:avLst>
            </a:prstGeom>
            <a:solidFill>
              <a:srgbClr val="F79646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HDFS</a:t>
              </a:r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6556217" y="3478698"/>
              <a:ext cx="1745848" cy="1704953"/>
              <a:chOff x="6556217" y="3478698"/>
              <a:chExt cx="1745848" cy="1704953"/>
            </a:xfrm>
          </p:grpSpPr>
          <p:cxnSp>
            <p:nvCxnSpPr>
              <p:cNvPr id="28" name="Straight Arrow Connector 27"/>
              <p:cNvCxnSpPr>
                <a:cxnSpLocks noChangeShapeType="1"/>
                <a:endCxn id="23" idx="2"/>
              </p:cNvCxnSpPr>
              <p:nvPr/>
            </p:nvCxnSpPr>
            <p:spPr bwMode="auto">
              <a:xfrm>
                <a:off x="6556217" y="4047016"/>
                <a:ext cx="844696" cy="542918"/>
              </a:xfrm>
              <a:prstGeom prst="straightConnector1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31" name="Straight Arrow Connector 30"/>
              <p:cNvCxnSpPr>
                <a:cxnSpLocks noChangeShapeType="1"/>
              </p:cNvCxnSpPr>
              <p:nvPr/>
            </p:nvCxnSpPr>
            <p:spPr bwMode="auto">
              <a:xfrm flipV="1">
                <a:off x="6556217" y="4589934"/>
                <a:ext cx="844696" cy="593717"/>
              </a:xfrm>
              <a:prstGeom prst="straightConnector1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15378" name="TextBox 33"/>
              <p:cNvSpPr txBox="1">
                <a:spLocks noChangeArrowheads="1"/>
              </p:cNvSpPr>
              <p:nvPr/>
            </p:nvSpPr>
            <p:spPr bwMode="auto">
              <a:xfrm>
                <a:off x="7117332" y="3478698"/>
                <a:ext cx="1184733" cy="923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zh-TW">
                    <a:latin typeface="Calibri" pitchFamily="34" charset="0"/>
                  </a:rPr>
                  <a:t>Write Final Answer</a:t>
                </a:r>
              </a:p>
            </p:txBody>
          </p:sp>
        </p:grp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4991102" y="4951414"/>
            <a:ext cx="373063" cy="446087"/>
            <a:chOff x="4990994" y="4952083"/>
            <a:chExt cx="373895" cy="445713"/>
          </a:xfrm>
        </p:grpSpPr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 flipV="1">
              <a:off x="4990994" y="5183664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 flipV="1">
              <a:off x="4995768" y="4952083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4995863" y="3881439"/>
            <a:ext cx="373062" cy="460375"/>
            <a:chOff x="4995734" y="3881375"/>
            <a:chExt cx="373895" cy="460480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 flipV="1">
              <a:off x="4995734" y="4127493"/>
              <a:ext cx="369122" cy="2143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 flipV="1">
              <a:off x="5000507" y="3881375"/>
              <a:ext cx="369122" cy="21436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15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427E-6 -3.67153E-6 L 0.11654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8003E-6 -2.39981E-6 L 0.11723 -2.399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746515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群組 4"/>
          <p:cNvGrpSpPr/>
          <p:nvPr/>
        </p:nvGrpSpPr>
        <p:grpSpPr>
          <a:xfrm>
            <a:off x="6029973" y="1052736"/>
            <a:ext cx="2376264" cy="2160240"/>
            <a:chOff x="-180528" y="3933056"/>
            <a:chExt cx="2376264" cy="2160240"/>
          </a:xfrm>
        </p:grpSpPr>
        <p:sp>
          <p:nvSpPr>
            <p:cNvPr id="6" name="圓角矩形 5"/>
            <p:cNvSpPr/>
            <p:nvPr/>
          </p:nvSpPr>
          <p:spPr>
            <a:xfrm>
              <a:off x="-180528" y="3933056"/>
              <a:ext cx="2376264" cy="21602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05801" y="4333747"/>
              <a:ext cx="1611339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的</a:t>
              </a:r>
              <a:r>
                <a:rPr lang="en-US" altLang="zh-TW" dirty="0"/>
                <a:t>: 1, 1, 1, 1, 1 </a:t>
              </a:r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05801" y="4825191"/>
              <a:ext cx="133402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我們</a:t>
              </a:r>
              <a:r>
                <a:rPr lang="en-US" altLang="zh-TW" dirty="0"/>
                <a:t>: 1, 1, 1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05801" y="5301208"/>
              <a:ext cx="878767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各位</a:t>
              </a:r>
              <a:r>
                <a:rPr lang="en-US" altLang="zh-TW" dirty="0"/>
                <a:t>: 1</a:t>
              </a:r>
              <a:endParaRPr lang="zh-TW" altLang="en-US" dirty="0"/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5868144" y="1350060"/>
            <a:ext cx="2880320" cy="59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943562" y="3488998"/>
            <a:ext cx="3026791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600" dirty="0"/>
              <a:t>的</a:t>
            </a:r>
            <a:r>
              <a:rPr lang="en-US" altLang="zh-TW" sz="3600" dirty="0"/>
              <a:t>: 1, 1, 1, 1, 1 </a:t>
            </a:r>
            <a:endParaRPr lang="zh-TW" altLang="en-US" sz="3600" dirty="0"/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3747985" y="1822757"/>
            <a:ext cx="2120159" cy="15342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627784" y="4149080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Key, Value List</a:t>
            </a:r>
            <a:endParaRPr lang="zh-TW" altLang="en-US" sz="2000" dirty="0"/>
          </a:p>
        </p:txBody>
      </p:sp>
      <p:sp>
        <p:nvSpPr>
          <p:cNvPr id="16" name="圓角矩形 15"/>
          <p:cNvSpPr/>
          <p:nvPr/>
        </p:nvSpPr>
        <p:spPr>
          <a:xfrm>
            <a:off x="1927744" y="3552057"/>
            <a:ext cx="772046" cy="59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2752552" y="3552057"/>
            <a:ext cx="2130479" cy="59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2529792" y="764704"/>
            <a:ext cx="0" cy="27873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3851922" y="692696"/>
            <a:ext cx="446927" cy="2808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611560" y="1350060"/>
            <a:ext cx="2808312" cy="96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55577" y="4869162"/>
            <a:ext cx="2375971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sz="3600" dirty="0"/>
              <a:t>1+1+1+1+1 </a:t>
            </a:r>
            <a:endParaRPr lang="zh-TW" altLang="en-US" sz="3600" dirty="0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1547664" y="2328165"/>
            <a:ext cx="0" cy="24689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圓角矩形 27"/>
          <p:cNvSpPr/>
          <p:nvPr/>
        </p:nvSpPr>
        <p:spPr>
          <a:xfrm>
            <a:off x="611560" y="2315514"/>
            <a:ext cx="3888432" cy="393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272787" y="5229202"/>
            <a:ext cx="4034053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sz="3600" dirty="0" err="1"/>
              <a:t>Context.write</a:t>
            </a:r>
            <a:r>
              <a:rPr lang="en-US" altLang="zh-TW" sz="3600" dirty="0"/>
              <a:t>(</a:t>
            </a:r>
            <a:r>
              <a:rPr lang="zh-TW" altLang="en-US" sz="3600" dirty="0"/>
              <a:t>的</a:t>
            </a:r>
            <a:r>
              <a:rPr lang="en-US" altLang="zh-TW" sz="3600" dirty="0"/>
              <a:t>, 5);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654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6" grpId="0" animBg="1"/>
      <p:bldP spid="17" grpId="0" animBg="1"/>
      <p:bldP spid="24" grpId="0" animBg="1"/>
      <p:bldP spid="25" grpId="0" animBg="1"/>
      <p:bldP spid="28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MapReduce Programming Model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33400" y="1193800"/>
            <a:ext cx="7683500" cy="4927600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Data type: key-value </a:t>
            </a:r>
            <a:r>
              <a:rPr lang="en-US" altLang="zh-TW" i="1" dirty="0">
                <a:solidFill>
                  <a:srgbClr val="000000"/>
                </a:solidFill>
                <a:ea typeface="ＭＳ Ｐゴシック" pitchFamily="34" charset="-128"/>
              </a:rPr>
              <a:t>records</a:t>
            </a:r>
          </a:p>
          <a:p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Map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(K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V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Reduce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549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Divide and Conquer 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2165795" y="1479924"/>
            <a:ext cx="1584176" cy="504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27417" y="65253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1TB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046115" y="1479924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200G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046115" y="2488036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200G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046115" y="3496148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200G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5046115" y="4504260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200G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5046115" y="5512372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200G</a:t>
            </a:r>
            <a:endParaRPr lang="zh-TW" altLang="en-US" dirty="0"/>
          </a:p>
        </p:txBody>
      </p:sp>
      <p:sp>
        <p:nvSpPr>
          <p:cNvPr id="11" name="computr1"/>
          <p:cNvSpPr>
            <a:spLocks noEditPoints="1" noChangeArrowheads="1"/>
          </p:cNvSpPr>
          <p:nvPr/>
        </p:nvSpPr>
        <p:spPr bwMode="auto">
          <a:xfrm>
            <a:off x="6257670" y="1839965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computr1"/>
          <p:cNvSpPr>
            <a:spLocks noEditPoints="1" noChangeArrowheads="1"/>
          </p:cNvSpPr>
          <p:nvPr/>
        </p:nvSpPr>
        <p:spPr bwMode="auto">
          <a:xfrm>
            <a:off x="6267206" y="2807297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computr1"/>
          <p:cNvSpPr>
            <a:spLocks noEditPoints="1" noChangeArrowheads="1"/>
          </p:cNvSpPr>
          <p:nvPr/>
        </p:nvSpPr>
        <p:spPr bwMode="auto">
          <a:xfrm>
            <a:off x="6285868" y="3784181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computr1"/>
          <p:cNvSpPr>
            <a:spLocks noEditPoints="1" noChangeArrowheads="1"/>
          </p:cNvSpPr>
          <p:nvPr/>
        </p:nvSpPr>
        <p:spPr bwMode="auto">
          <a:xfrm>
            <a:off x="6270253" y="4751513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computr1"/>
          <p:cNvSpPr>
            <a:spLocks noEditPoints="1" noChangeArrowheads="1"/>
          </p:cNvSpPr>
          <p:nvPr/>
        </p:nvSpPr>
        <p:spPr bwMode="auto">
          <a:xfrm>
            <a:off x="6270253" y="5759625"/>
            <a:ext cx="488441" cy="544835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6" name="computr1"/>
          <p:cNvSpPr>
            <a:spLocks noEditPoints="1" noChangeArrowheads="1"/>
          </p:cNvSpPr>
          <p:nvPr/>
        </p:nvSpPr>
        <p:spPr bwMode="auto">
          <a:xfrm>
            <a:off x="2902290" y="1876477"/>
            <a:ext cx="708642" cy="788243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188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Sum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C2E803-1B81-3644-9C67-E9DA54E99B11}"/>
              </a:ext>
            </a:extLst>
          </p:cNvPr>
          <p:cNvSpPr/>
          <p:nvPr/>
        </p:nvSpPr>
        <p:spPr>
          <a:xfrm>
            <a:off x="726009" y="5589240"/>
            <a:ext cx="37116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24292E"/>
                </a:solidFill>
                <a:latin typeface="SFMono-Regular"/>
              </a:rPr>
              <a:t>Hint: You may need: </a:t>
            </a:r>
          </a:p>
          <a:p>
            <a:r>
              <a:rPr lang="en-US" altLang="zh-TW" sz="2800" dirty="0">
                <a:solidFill>
                  <a:srgbClr val="24292E"/>
                </a:solidFill>
                <a:latin typeface="SFMono-Regular"/>
              </a:rPr>
              <a:t>   </a:t>
            </a:r>
            <a:r>
              <a:rPr lang="en-US" altLang="zh-TW" sz="2800" dirty="0" err="1">
                <a:solidFill>
                  <a:srgbClr val="24292E"/>
                </a:solidFill>
                <a:latin typeface="SFMono-Regular"/>
              </a:rPr>
              <a:t>Integer</a:t>
            </a:r>
            <a:r>
              <a:rPr lang="en-US" altLang="zh-TW" sz="2800" dirty="0" err="1">
                <a:solidFill>
                  <a:srgbClr val="D73A49"/>
                </a:solidFill>
                <a:latin typeface="SFMono-Regular"/>
              </a:rPr>
              <a:t>.</a:t>
            </a:r>
            <a:r>
              <a:rPr lang="en-US" altLang="zh-TW" sz="2800" dirty="0" err="1">
                <a:solidFill>
                  <a:srgbClr val="24292E"/>
                </a:solidFill>
                <a:latin typeface="SFMono-Regular"/>
              </a:rPr>
              <a:t>parseInt</a:t>
            </a:r>
            <a:r>
              <a:rPr lang="en-US" altLang="zh-TW" sz="2800" dirty="0">
                <a:solidFill>
                  <a:srgbClr val="24292E"/>
                </a:solidFill>
                <a:latin typeface="SFMono-Regular"/>
              </a:rPr>
              <a:t>(“12”))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095858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51520" y="4322127"/>
            <a:ext cx="2529860" cy="156966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10  31                       </a:t>
            </a:r>
          </a:p>
          <a:p>
            <a:pPr marL="457200" indent="-457200">
              <a:buAutoNum type="arabicPlain" startAt="11"/>
            </a:pPr>
            <a:r>
              <a:rPr lang="en-US" altLang="zh-TW" sz="2400" dirty="0"/>
              <a:t>55</a:t>
            </a:r>
          </a:p>
          <a:p>
            <a:pPr marL="457200" indent="-457200">
              <a:buAutoNum type="arabicPlain" startAt="15"/>
            </a:pPr>
            <a:r>
              <a:rPr lang="en-US" altLang="zh-TW" sz="2400" dirty="0"/>
              <a:t>599</a:t>
            </a:r>
          </a:p>
          <a:p>
            <a:r>
              <a:rPr lang="en-US" altLang="zh-TW" sz="2400" dirty="0"/>
              <a:t>99  11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79512" y="3903439"/>
            <a:ext cx="906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Ep.txt</a:t>
            </a:r>
            <a:endParaRPr lang="zh-TW" altLang="en-US" sz="2400" dirty="0"/>
          </a:p>
        </p:txBody>
      </p:sp>
      <p:sp>
        <p:nvSpPr>
          <p:cNvPr id="8" name="圓角矩形 7"/>
          <p:cNvSpPr/>
          <p:nvPr/>
        </p:nvSpPr>
        <p:spPr>
          <a:xfrm>
            <a:off x="179512" y="4322127"/>
            <a:ext cx="2601868" cy="445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868421" y="4299339"/>
            <a:ext cx="3081293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10            31                    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797842" y="4307467"/>
            <a:ext cx="1071736" cy="445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931718" y="4299339"/>
            <a:ext cx="1800522" cy="445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962742" y="483954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Sum = 0+10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961932" y="5159513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Sum = 10+31 = 41</a:t>
            </a:r>
          </a:p>
        </p:txBody>
      </p:sp>
      <p:cxnSp>
        <p:nvCxnSpPr>
          <p:cNvPr id="17" name="直線單箭頭接點 16"/>
          <p:cNvCxnSpPr/>
          <p:nvPr/>
        </p:nvCxnSpPr>
        <p:spPr>
          <a:xfrm flipH="1" flipV="1">
            <a:off x="3275856" y="1167135"/>
            <a:ext cx="1133814" cy="3111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4211960" y="1455167"/>
            <a:ext cx="719758" cy="2679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3" idx="1"/>
          </p:cNvCxnSpPr>
          <p:nvPr/>
        </p:nvCxnSpPr>
        <p:spPr>
          <a:xfrm flipH="1" flipV="1">
            <a:off x="1619672" y="2247255"/>
            <a:ext cx="2343070" cy="27923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275856" y="6279703"/>
            <a:ext cx="5475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 </a:t>
            </a:r>
            <a:r>
              <a:rPr lang="en-US" altLang="zh-TW" sz="2400" dirty="0" err="1"/>
              <a:t>context.write</a:t>
            </a:r>
            <a:r>
              <a:rPr lang="en-US" altLang="zh-TW" sz="2400" dirty="0"/>
              <a:t>(word, new </a:t>
            </a:r>
            <a:r>
              <a:rPr lang="en-US" altLang="zh-TW" sz="2400" dirty="0" err="1"/>
              <a:t>IntWritable</a:t>
            </a:r>
            <a:r>
              <a:rPr lang="en-US" altLang="zh-TW" sz="2400" dirty="0"/>
              <a:t>(41));</a:t>
            </a:r>
            <a:endParaRPr lang="zh-TW" altLang="en-US" sz="2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" y="87015"/>
            <a:ext cx="11015663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97" r="85507"/>
          <a:stretch>
            <a:fillRect/>
          </a:stretch>
        </p:blipFill>
        <p:spPr bwMode="auto">
          <a:xfrm>
            <a:off x="5786446" y="2106903"/>
            <a:ext cx="1596461" cy="393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500034" y="2643182"/>
            <a:ext cx="500066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02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2" grpId="1" animBg="1"/>
      <p:bldP spid="12" grpId="2" animBg="1"/>
      <p:bldP spid="13" grpId="0"/>
      <p:bldP spid="16" grpId="0"/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746515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1979712" y="3501008"/>
            <a:ext cx="4419800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sz="3600" dirty="0"/>
              <a:t> null : 41, 66, 614, 110 </a:t>
            </a:r>
            <a:endParaRPr lang="zh-TW" altLang="en-US" sz="3600" dirty="0"/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3747985" y="1822758"/>
            <a:ext cx="2120159" cy="153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627784" y="4149080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Key, Value List</a:t>
            </a:r>
            <a:endParaRPr lang="zh-TW" altLang="en-US" sz="2000" dirty="0"/>
          </a:p>
        </p:txBody>
      </p:sp>
      <p:sp>
        <p:nvSpPr>
          <p:cNvPr id="16" name="圓角矩形 15"/>
          <p:cNvSpPr/>
          <p:nvPr/>
        </p:nvSpPr>
        <p:spPr>
          <a:xfrm>
            <a:off x="1927744" y="3552057"/>
            <a:ext cx="1204096" cy="59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3233608" y="3526767"/>
            <a:ext cx="3233230" cy="59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2529792" y="764704"/>
            <a:ext cx="0" cy="2787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3851920" y="692696"/>
            <a:ext cx="446927" cy="2808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611560" y="1350060"/>
            <a:ext cx="2808312" cy="96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55576" y="4869160"/>
            <a:ext cx="3212739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sz="3600" dirty="0"/>
              <a:t>41+66+614+110</a:t>
            </a:r>
            <a:endParaRPr lang="zh-TW" altLang="en-US" sz="3600" dirty="0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1547664" y="2328166"/>
            <a:ext cx="0" cy="24689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圓角矩形 27"/>
          <p:cNvSpPr/>
          <p:nvPr/>
        </p:nvSpPr>
        <p:spPr>
          <a:xfrm>
            <a:off x="611560" y="2315512"/>
            <a:ext cx="3888432" cy="393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272786" y="5229200"/>
            <a:ext cx="4735720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sz="3600" dirty="0" err="1"/>
              <a:t>Context.write</a:t>
            </a:r>
            <a:r>
              <a:rPr lang="en-US" altLang="zh-TW" sz="3600" dirty="0"/>
              <a:t>(null, 831);</a:t>
            </a:r>
            <a:endParaRPr lang="zh-TW" altLang="en-US" sz="3600" dirty="0"/>
          </a:p>
        </p:txBody>
      </p:sp>
      <p:sp>
        <p:nvSpPr>
          <p:cNvPr id="22" name="圓角矩形 21"/>
          <p:cNvSpPr/>
          <p:nvPr/>
        </p:nvSpPr>
        <p:spPr>
          <a:xfrm>
            <a:off x="6120172" y="1078261"/>
            <a:ext cx="2376264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154128" y="1478951"/>
            <a:ext cx="220445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null: 41, 66, 614, 110 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868144" y="1350059"/>
            <a:ext cx="2880320" cy="59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99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  <p:bldP spid="17" grpId="0" animBg="1"/>
      <p:bldP spid="24" grpId="0" animBg="1"/>
      <p:bldP spid="25" grpId="0" animBg="1"/>
      <p:bldP spid="28" grpId="0" animBg="1"/>
      <p:bldP spid="30" grpId="0" animBg="1"/>
      <p:bldP spid="22" grpId="0" animBg="1"/>
      <p:bldP spid="23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Top-20 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4111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Distinct Count 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4978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Assignment 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Compute Max Value in </a:t>
            </a:r>
            <a:r>
              <a:rPr lang="en-US" altLang="zh-TW" dirty="0" err="1"/>
              <a:t>EP.txt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2497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Mapper Available Method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096"/>
            <a:ext cx="9144000" cy="31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84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MapReduce Programming Model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33400" y="1193800"/>
            <a:ext cx="7683500" cy="4927600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Data type: key-value </a:t>
            </a:r>
            <a:r>
              <a:rPr lang="en-US" altLang="zh-TW" i="1" dirty="0">
                <a:solidFill>
                  <a:srgbClr val="000000"/>
                </a:solidFill>
                <a:ea typeface="ＭＳ Ｐゴシック" pitchFamily="34" charset="-128"/>
              </a:rPr>
              <a:t>records</a:t>
            </a:r>
          </a:p>
          <a:p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Map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(K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V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Reduce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7787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Reviews 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092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err="1"/>
              <a:t>MapReduce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Why </a:t>
            </a:r>
            <a:r>
              <a:rPr lang="en-US" altLang="zh-TW" sz="3600" dirty="0" err="1"/>
              <a:t>MapReduce</a:t>
            </a:r>
            <a:r>
              <a:rPr lang="en-US" altLang="zh-TW" sz="3600" dirty="0"/>
              <a:t> is proposed ?</a:t>
            </a:r>
          </a:p>
          <a:p>
            <a:pPr lvl="1"/>
            <a:r>
              <a:rPr lang="en-US" altLang="zh-TW" sz="3200" dirty="0"/>
              <a:t> A simplified platform for programmer or scientists with non-parallel background</a:t>
            </a:r>
          </a:p>
          <a:p>
            <a:r>
              <a:rPr lang="en-US" altLang="zh-TW" sz="3600" dirty="0" err="1"/>
              <a:t>Hadoop</a:t>
            </a:r>
            <a:r>
              <a:rPr lang="en-US" altLang="zh-TW" sz="3600" dirty="0"/>
              <a:t>: an open source implementation for </a:t>
            </a:r>
            <a:r>
              <a:rPr lang="en-US" altLang="zh-TW" sz="3600" dirty="0" err="1"/>
              <a:t>MapReduce</a:t>
            </a:r>
            <a:endParaRPr lang="zh-TW" altLang="en-US" sz="2400" dirty="0"/>
          </a:p>
        </p:txBody>
      </p:sp>
      <p:pic>
        <p:nvPicPr>
          <p:cNvPr id="5" name="Picture 2" descr="http://a0.twimg.com/profile_images/1252505253/elephant_rgb_s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910449"/>
            <a:ext cx="1656184" cy="167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9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Parallel Programming models</a:t>
            </a:r>
          </a:p>
          <a:p>
            <a:pPr lvl="1"/>
            <a:r>
              <a:rPr lang="en-US" sz="2400" dirty="0"/>
              <a:t>Shared memory (Java Threads)</a:t>
            </a:r>
          </a:p>
          <a:p>
            <a:pPr lvl="1"/>
            <a:r>
              <a:rPr lang="en-US" sz="2400" dirty="0"/>
              <a:t>Message passing interface (MPI)</a:t>
            </a:r>
          </a:p>
          <a:p>
            <a:pPr lvl="1"/>
            <a:endParaRPr lang="en-US" sz="2000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4724693" y="3357989"/>
            <a:ext cx="2455719" cy="2309294"/>
            <a:chOff x="2667000" y="1524000"/>
            <a:chExt cx="1749161" cy="2115946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877258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225160" cy="25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871584" y="3565977"/>
            <a:ext cx="3286185" cy="2048767"/>
            <a:chOff x="5181600" y="1524000"/>
            <a:chExt cx="2759075" cy="2153267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997835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8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265407" cy="291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16200000">
              <a:off x="6856413" y="2550715"/>
              <a:ext cx="1524002" cy="232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7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What is MapReduce?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754563"/>
          </a:xfrm>
        </p:spPr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Data-parallel programming model for clusters of commodity machines</a:t>
            </a:r>
          </a:p>
          <a:p>
            <a:endParaRPr lang="en-US" altLang="zh-TW">
              <a:ea typeface="ＭＳ Ｐゴシック" pitchFamily="34" charset="-128"/>
            </a:endParaRPr>
          </a:p>
          <a:p>
            <a:r>
              <a:rPr lang="en-US" altLang="zh-TW">
                <a:ea typeface="ＭＳ Ｐゴシック" pitchFamily="34" charset="-128"/>
              </a:rPr>
              <a:t>Pioneered by Google</a:t>
            </a:r>
          </a:p>
          <a:p>
            <a:pPr lvl="1"/>
            <a:r>
              <a:rPr lang="en-US" altLang="zh-TW">
                <a:ea typeface="ＭＳ Ｐゴシック" pitchFamily="34" charset="-128"/>
              </a:rPr>
              <a:t>Processes 20 PB of data per day</a:t>
            </a:r>
          </a:p>
          <a:p>
            <a:r>
              <a:rPr lang="en-US" altLang="zh-TW">
                <a:ea typeface="ＭＳ Ｐゴシック" pitchFamily="34" charset="-128"/>
              </a:rPr>
              <a:t>Popularized by open-source Hadoop project</a:t>
            </a:r>
          </a:p>
          <a:p>
            <a:pPr lvl="1"/>
            <a:r>
              <a:rPr lang="en-US" altLang="zh-TW">
                <a:ea typeface="ＭＳ Ｐゴシック" pitchFamily="34" charset="-128"/>
              </a:rPr>
              <a:t>Used by Yahoo!, Facebook, Amazon, …</a:t>
            </a:r>
          </a:p>
        </p:txBody>
      </p:sp>
    </p:spTree>
    <p:extLst>
      <p:ext uri="{BB962C8B-B14F-4D97-AF65-F5344CB8AC3E}">
        <p14:creationId xmlns:p14="http://schemas.microsoft.com/office/powerpoint/2010/main" val="11157208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Map-Reduce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You write two functions, </a:t>
            </a:r>
            <a:r>
              <a:rPr lang="en-US" altLang="zh-TW" dirty="0">
                <a:solidFill>
                  <a:srgbClr val="33CC33"/>
                </a:solidFill>
                <a:ea typeface="新細明體" charset="-120"/>
              </a:rPr>
              <a:t>Map</a:t>
            </a:r>
            <a:r>
              <a:rPr lang="en-US" altLang="zh-TW" dirty="0">
                <a:ea typeface="新細明體" charset="-120"/>
              </a:rPr>
              <a:t> and </a:t>
            </a:r>
            <a:r>
              <a:rPr lang="en-US" altLang="zh-TW" dirty="0">
                <a:solidFill>
                  <a:srgbClr val="33CC33"/>
                </a:solidFill>
                <a:ea typeface="新細明體" charset="-120"/>
              </a:rPr>
              <a:t>Reduce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/>
            <a:r>
              <a:rPr lang="en-US" altLang="zh-TW" dirty="0">
                <a:ea typeface="新細明體" charset="-120"/>
              </a:rPr>
              <a:t>They each have a special form (</a:t>
            </a:r>
            <a:r>
              <a:rPr lang="en-US" altLang="zh-TW" i="1" dirty="0">
                <a:solidFill>
                  <a:srgbClr val="33CC33"/>
                </a:solidFill>
                <a:ea typeface="新細明體" charset="-120"/>
              </a:rPr>
              <a:t>key-value pairs</a:t>
            </a:r>
            <a:r>
              <a:rPr lang="en-US" altLang="zh-TW" dirty="0">
                <a:ea typeface="新細明體" charset="-12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2397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2291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229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038352" y="1963738"/>
            <a:ext cx="2200275" cy="373063"/>
            <a:chOff x="2037742" y="1964049"/>
            <a:chExt cx="2200172" cy="372508"/>
          </a:xfrm>
        </p:grpSpPr>
        <p:sp>
          <p:nvSpPr>
            <p:cNvPr id="12306" name="TextBox 4"/>
            <p:cNvSpPr txBox="1">
              <a:spLocks noChangeArrowheads="1"/>
            </p:cNvSpPr>
            <p:nvPr/>
          </p:nvSpPr>
          <p:spPr bwMode="auto">
            <a:xfrm>
              <a:off x="2362600" y="1964049"/>
              <a:ext cx="1199311" cy="368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Submit job</a:t>
              </a:r>
            </a:p>
          </p:txBody>
        </p:sp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>
              <a:off x="2037742" y="2334972"/>
              <a:ext cx="2200172" cy="158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471863" y="3116264"/>
            <a:ext cx="2184400" cy="1747837"/>
            <a:chOff x="3472394" y="3116097"/>
            <a:chExt cx="2183082" cy="1747351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3472394" y="3116097"/>
              <a:ext cx="2183082" cy="1747351"/>
              <a:chOff x="3472394" y="3116097"/>
              <a:chExt cx="2183082" cy="1747351"/>
            </a:xfrm>
          </p:grpSpPr>
          <p:cxnSp>
            <p:nvCxnSpPr>
              <p:cNvPr id="17" name="Straight Arrow Connector 16"/>
              <p:cNvCxnSpPr>
                <a:cxnSpLocks noChangeShapeType="1"/>
              </p:cNvCxnSpPr>
              <p:nvPr/>
            </p:nvCxnSpPr>
            <p:spPr bwMode="auto">
              <a:xfrm rot="10800000" flipV="1">
                <a:off x="3472394" y="3116097"/>
                <a:ext cx="1105819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19" name="Straight Arrow Connector 18"/>
              <p:cNvCxnSpPr>
                <a:cxnSpLocks noChangeShapeType="1"/>
              </p:cNvCxnSpPr>
              <p:nvPr/>
            </p:nvCxnSpPr>
            <p:spPr bwMode="auto">
              <a:xfrm rot="5400000">
                <a:off x="3151628" y="3436863"/>
                <a:ext cx="1747351" cy="1105819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2" name="Straight Arrow Connector 21"/>
              <p:cNvCxnSpPr>
                <a:cxnSpLocks noChangeShapeType="1"/>
              </p:cNvCxnSpPr>
              <p:nvPr/>
            </p:nvCxnSpPr>
            <p:spPr bwMode="auto">
              <a:xfrm>
                <a:off x="4578213" y="3116097"/>
                <a:ext cx="1077263" cy="693544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24" name="Straight Arrow Connector 23"/>
              <p:cNvCxnSpPr>
                <a:cxnSpLocks noChangeShapeType="1"/>
              </p:cNvCxnSpPr>
              <p:nvPr/>
            </p:nvCxnSpPr>
            <p:spPr bwMode="auto">
              <a:xfrm rot="16200000" flipH="1">
                <a:off x="4243169" y="3451141"/>
                <a:ext cx="1747351" cy="1077263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</p:grpSp>
        <p:sp>
          <p:nvSpPr>
            <p:cNvPr id="12301" name="TextBox 25"/>
            <p:cNvSpPr txBox="1">
              <a:spLocks noChangeArrowheads="1"/>
            </p:cNvSpPr>
            <p:nvPr/>
          </p:nvSpPr>
          <p:spPr bwMode="auto">
            <a:xfrm>
              <a:off x="4053336" y="3810200"/>
              <a:ext cx="1048403" cy="36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schedule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8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3315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331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n 19"/>
          <p:cNvSpPr>
            <a:spLocks noChangeArrowheads="1"/>
          </p:cNvSpPr>
          <p:nvPr/>
        </p:nvSpPr>
        <p:spPr bwMode="auto">
          <a:xfrm>
            <a:off x="417513" y="4327526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343025" y="4060823"/>
            <a:ext cx="1270000" cy="1053847"/>
            <a:chOff x="1343737" y="4061131"/>
            <a:chExt cx="1269890" cy="1053128"/>
          </a:xfrm>
        </p:grpSpPr>
        <p:cxnSp>
          <p:nvCxnSpPr>
            <p:cNvPr id="23" name="Straight Arrow Connector 22"/>
            <p:cNvCxnSpPr>
              <a:cxnSpLocks noChangeShapeType="1"/>
            </p:cNvCxnSpPr>
            <p:nvPr/>
          </p:nvCxnSpPr>
          <p:spPr bwMode="auto">
            <a:xfrm flipV="1">
              <a:off x="1343737" y="4341927"/>
              <a:ext cx="1269890" cy="29507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>
              <a:off x="1343737" y="4637000"/>
              <a:ext cx="1269890" cy="22844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3327" name="TextBox 33"/>
            <p:cNvSpPr txBox="1">
              <a:spLocks noChangeArrowheads="1"/>
            </p:cNvSpPr>
            <p:nvPr/>
          </p:nvSpPr>
          <p:spPr bwMode="auto">
            <a:xfrm>
              <a:off x="1373269" y="4061131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1</a:t>
              </a:r>
            </a:p>
          </p:txBody>
        </p:sp>
        <p:sp>
          <p:nvSpPr>
            <p:cNvPr id="13328" name="TextBox 37"/>
            <p:cNvSpPr txBox="1">
              <a:spLocks noChangeArrowheads="1"/>
            </p:cNvSpPr>
            <p:nvPr/>
          </p:nvSpPr>
          <p:spPr bwMode="auto">
            <a:xfrm>
              <a:off x="1392775" y="4745179"/>
              <a:ext cx="856251" cy="36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TW">
                  <a:latin typeface="Calibri" pitchFamily="34" charset="0"/>
                </a:rPr>
                <a:t>Block 2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3320" name="TextBox 44"/>
          <p:cNvSpPr txBox="1">
            <a:spLocks noChangeArrowheads="1"/>
          </p:cNvSpPr>
          <p:nvPr/>
        </p:nvSpPr>
        <p:spPr bwMode="auto">
          <a:xfrm>
            <a:off x="342900" y="3500439"/>
            <a:ext cx="1252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>
                <a:latin typeface="Calibri" pitchFamily="34" charset="0"/>
              </a:rPr>
              <a:t>Input File</a:t>
            </a:r>
          </a:p>
        </p:txBody>
      </p:sp>
    </p:spTree>
    <p:extLst>
      <p:ext uri="{BB962C8B-B14F-4D97-AF65-F5344CB8AC3E}">
        <p14:creationId xmlns:p14="http://schemas.microsoft.com/office/powerpoint/2010/main" val="3971593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4339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434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603502" y="3810000"/>
            <a:ext cx="3952875" cy="1584325"/>
            <a:chOff x="2603601" y="3810199"/>
            <a:chExt cx="3952616" cy="1584904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13125" y="3810199"/>
              <a:ext cx="858782" cy="53200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603601" y="4863097"/>
              <a:ext cx="868306" cy="5320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map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656164" y="3810199"/>
              <a:ext cx="900053" cy="53200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656164" y="4863097"/>
              <a:ext cx="900053" cy="5320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reduce</a:t>
              </a:r>
            </a:p>
          </p:txBody>
        </p:sp>
      </p:grpSp>
      <p:sp>
        <p:nvSpPr>
          <p:cNvPr id="16" name="Can 15"/>
          <p:cNvSpPr>
            <a:spLocks noChangeArrowheads="1"/>
          </p:cNvSpPr>
          <p:nvPr/>
        </p:nvSpPr>
        <p:spPr bwMode="auto">
          <a:xfrm>
            <a:off x="3722688" y="3913189"/>
            <a:ext cx="544512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7" name="Can 16"/>
          <p:cNvSpPr>
            <a:spLocks noChangeArrowheads="1"/>
          </p:cNvSpPr>
          <p:nvPr/>
        </p:nvSpPr>
        <p:spPr bwMode="auto">
          <a:xfrm>
            <a:off x="3752852" y="4918075"/>
            <a:ext cx="544513" cy="361951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Local FS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 flipV="1">
            <a:off x="3632200" y="4341813"/>
            <a:ext cx="369888" cy="214312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 flipV="1">
            <a:off x="4016375" y="4341813"/>
            <a:ext cx="369888" cy="214312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 flipV="1">
            <a:off x="3622675" y="5410201"/>
            <a:ext cx="368300" cy="2143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flipV="1">
            <a:off x="4006850" y="5410201"/>
            <a:ext cx="368300" cy="214313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TW" altLang="zh-TW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4385905" y="4090988"/>
            <a:ext cx="1003739" cy="1071563"/>
            <a:chOff x="4385559" y="4090803"/>
            <a:chExt cx="1004123" cy="1071708"/>
          </a:xfrm>
        </p:grpSpPr>
        <p:cxnSp>
          <p:nvCxnSpPr>
            <p:cNvPr id="27" name="Straight Arrow Connector 26"/>
            <p:cNvCxnSpPr>
              <a:cxnSpLocks noChangeShapeType="1"/>
            </p:cNvCxnSpPr>
            <p:nvPr/>
          </p:nvCxnSpPr>
          <p:spPr bwMode="auto">
            <a:xfrm rot="10800000">
              <a:off x="4385918" y="4090803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>
              <a:off x="4353493" y="4124815"/>
              <a:ext cx="1068534" cy="1003684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rot="10800000">
              <a:off x="4385918" y="5160924"/>
              <a:ext cx="1003684" cy="158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40" name="Straight Arrow Connector 39"/>
            <p:cNvCxnSpPr>
              <a:cxnSpLocks noChangeShapeType="1"/>
            </p:cNvCxnSpPr>
            <p:nvPr/>
          </p:nvCxnSpPr>
          <p:spPr bwMode="auto">
            <a:xfrm rot="16200000" flipV="1">
              <a:off x="4352699" y="4124022"/>
              <a:ext cx="1070121" cy="100368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83052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213E-6 2.85383E-6 L 0.12157 -0.03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-19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002E-6 2.85383E-6 L 0.16395 -0.18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0" y="-9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061E-6 -1.84851E-6 L 0.12123 0.088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4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215E-6 -1.84851E-6 L 0.16307 -0.061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-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Dataflow in Hadoop</a:t>
            </a:r>
          </a:p>
        </p:txBody>
      </p:sp>
      <p:pic>
        <p:nvPicPr>
          <p:cNvPr id="15363" name="Content Placeholder 3" descr="clus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9" r="-27159"/>
          <a:stretch>
            <a:fillRect/>
          </a:stretch>
        </p:blipFill>
        <p:spPr/>
      </p:pic>
      <p:pic>
        <p:nvPicPr>
          <p:cNvPr id="1536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38351"/>
            <a:ext cx="114935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56263" y="3810000"/>
            <a:ext cx="900112" cy="531813"/>
          </a:xfrm>
          <a:prstGeom prst="rect">
            <a:avLst/>
          </a:prstGeom>
          <a:solidFill>
            <a:schemeClr val="accent2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656263" y="4864101"/>
            <a:ext cx="900112" cy="530225"/>
          </a:xfrm>
          <a:prstGeom prst="rect">
            <a:avLst/>
          </a:prstGeom>
          <a:solidFill>
            <a:schemeClr val="accent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reduce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556375" y="3478214"/>
            <a:ext cx="1771650" cy="1704975"/>
            <a:chOff x="6556217" y="3478698"/>
            <a:chExt cx="1771956" cy="1704953"/>
          </a:xfrm>
        </p:grpSpPr>
        <p:sp>
          <p:nvSpPr>
            <p:cNvPr id="23" name="Can 22"/>
            <p:cNvSpPr>
              <a:spLocks noChangeArrowheads="1"/>
            </p:cNvSpPr>
            <p:nvPr/>
          </p:nvSpPr>
          <p:spPr bwMode="auto">
            <a:xfrm>
              <a:off x="7400913" y="4227988"/>
              <a:ext cx="927260" cy="723891"/>
            </a:xfrm>
            <a:prstGeom prst="can">
              <a:avLst>
                <a:gd name="adj" fmla="val 25000"/>
              </a:avLst>
            </a:prstGeom>
            <a:solidFill>
              <a:srgbClr val="F79646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-128"/>
                </a:rPr>
                <a:t>HDFS</a:t>
              </a:r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6556217" y="3478698"/>
              <a:ext cx="1745848" cy="1704953"/>
              <a:chOff x="6556217" y="3478698"/>
              <a:chExt cx="1745848" cy="1704953"/>
            </a:xfrm>
          </p:grpSpPr>
          <p:cxnSp>
            <p:nvCxnSpPr>
              <p:cNvPr id="28" name="Straight Arrow Connector 27"/>
              <p:cNvCxnSpPr>
                <a:cxnSpLocks noChangeShapeType="1"/>
                <a:endCxn id="23" idx="2"/>
              </p:cNvCxnSpPr>
              <p:nvPr/>
            </p:nvCxnSpPr>
            <p:spPr bwMode="auto">
              <a:xfrm>
                <a:off x="6556217" y="4047016"/>
                <a:ext cx="844696" cy="542918"/>
              </a:xfrm>
              <a:prstGeom prst="straightConnector1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31" name="Straight Arrow Connector 30"/>
              <p:cNvCxnSpPr>
                <a:cxnSpLocks noChangeShapeType="1"/>
              </p:cNvCxnSpPr>
              <p:nvPr/>
            </p:nvCxnSpPr>
            <p:spPr bwMode="auto">
              <a:xfrm flipV="1">
                <a:off x="6556217" y="4589934"/>
                <a:ext cx="844696" cy="593717"/>
              </a:xfrm>
              <a:prstGeom prst="straightConnector1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arrow" w="med" len="med"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15378" name="TextBox 33"/>
              <p:cNvSpPr txBox="1">
                <a:spLocks noChangeArrowheads="1"/>
              </p:cNvSpPr>
              <p:nvPr/>
            </p:nvSpPr>
            <p:spPr bwMode="auto">
              <a:xfrm>
                <a:off x="7117332" y="3478698"/>
                <a:ext cx="1184733" cy="923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zh-TW">
                    <a:latin typeface="Calibri" pitchFamily="34" charset="0"/>
                  </a:rPr>
                  <a:t>Write Final Answer</a:t>
                </a:r>
              </a:p>
            </p:txBody>
          </p:sp>
        </p:grp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4991102" y="4951414"/>
            <a:ext cx="373063" cy="446087"/>
            <a:chOff x="4990994" y="4952083"/>
            <a:chExt cx="373895" cy="445713"/>
          </a:xfrm>
        </p:grpSpPr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 flipV="1">
              <a:off x="4990994" y="5183664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 flipV="1">
              <a:off x="4995768" y="4952083"/>
              <a:ext cx="369121" cy="2141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4995863" y="3881439"/>
            <a:ext cx="373062" cy="460375"/>
            <a:chOff x="4995734" y="3881375"/>
            <a:chExt cx="373895" cy="460480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 flipV="1">
              <a:off x="4995734" y="4127493"/>
              <a:ext cx="369122" cy="2143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 flipV="1">
              <a:off x="5000507" y="3881375"/>
              <a:ext cx="369122" cy="21436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TW" altLang="zh-TW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94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427E-6 -3.67153E-6 L 0.11654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8003E-6 -2.39981E-6 L 0.11723 -2.399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MapReduce Programming Model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33400" y="2073300"/>
            <a:ext cx="7683500" cy="4927600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Data type: key-value </a:t>
            </a:r>
            <a:r>
              <a:rPr lang="en-US" altLang="zh-TW" i="1" dirty="0">
                <a:solidFill>
                  <a:srgbClr val="000000"/>
                </a:solidFill>
                <a:ea typeface="ＭＳ Ｐゴシック" pitchFamily="34" charset="-128"/>
              </a:rPr>
              <a:t>records</a:t>
            </a:r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Map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(K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V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Reduce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786" y="5572140"/>
            <a:ext cx="771530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cs typeface="Arial" charset="0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8316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7" y="1905002"/>
            <a:ext cx="6111875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Map(String </a:t>
            </a:r>
            <a:r>
              <a:rPr lang="en-US" sz="2400" dirty="0" err="1"/>
              <a:t>docid</a:t>
            </a:r>
            <a:r>
              <a:rPr lang="en-US" sz="2400" dirty="0"/>
              <a:t>, String text):</a:t>
            </a:r>
          </a:p>
          <a:p>
            <a:r>
              <a:rPr lang="en-US" sz="2400" b="0" i="1" dirty="0"/>
              <a:t>     </a:t>
            </a:r>
            <a:r>
              <a:rPr lang="en-US" sz="2400" b="0" dirty="0"/>
              <a:t>for each word w in text:</a:t>
            </a:r>
          </a:p>
          <a:p>
            <a:r>
              <a:rPr lang="en-US" sz="2400" b="0" dirty="0"/>
              <a:t>          Emit(w, 1);</a:t>
            </a:r>
          </a:p>
          <a:p>
            <a:endParaRPr lang="en-US" sz="2400" b="0" dirty="0"/>
          </a:p>
          <a:p>
            <a:r>
              <a:rPr lang="en-US" sz="2400" dirty="0"/>
              <a:t>Reduce(String term, </a:t>
            </a:r>
            <a:r>
              <a:rPr lang="en-US" sz="2400" dirty="0" err="1"/>
              <a:t>Iterator</a:t>
            </a:r>
            <a:r>
              <a:rPr lang="en-US" sz="2400" dirty="0"/>
              <a:t>&lt;</a:t>
            </a:r>
            <a:r>
              <a:rPr lang="en-US" sz="2400" dirty="0" err="1"/>
              <a:t>Int</a:t>
            </a:r>
            <a:r>
              <a:rPr lang="en-US" sz="2400" dirty="0"/>
              <a:t>&gt; values):</a:t>
            </a:r>
          </a:p>
          <a:p>
            <a:r>
              <a:rPr lang="en-US" sz="2400" b="0" i="1" dirty="0"/>
              <a:t>     </a:t>
            </a:r>
            <a:r>
              <a:rPr lang="en-US" sz="2400" b="0" dirty="0" err="1"/>
              <a:t>int</a:t>
            </a:r>
            <a:r>
              <a:rPr lang="en-US" sz="2400" b="0" dirty="0"/>
              <a:t> sum = 0;</a:t>
            </a:r>
          </a:p>
          <a:p>
            <a:r>
              <a:rPr lang="en-US" sz="2400" b="0" dirty="0"/>
              <a:t>     for each v in values:</a:t>
            </a:r>
          </a:p>
          <a:p>
            <a:r>
              <a:rPr lang="en-US" sz="2400" b="0" dirty="0"/>
              <a:t>          sum += v;</a:t>
            </a:r>
          </a:p>
          <a:p>
            <a:r>
              <a:rPr lang="en-US" sz="2400" b="0" dirty="0"/>
              <a:t>     Emit(term, sum);</a:t>
            </a:r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6878117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Word Count Execution</a:t>
            </a:r>
          </a:p>
        </p:txBody>
      </p:sp>
      <p:grpSp>
        <p:nvGrpSpPr>
          <p:cNvPr id="2" name="Group 230"/>
          <p:cNvGrpSpPr>
            <a:grpSpLocks/>
          </p:cNvGrpSpPr>
          <p:nvPr/>
        </p:nvGrpSpPr>
        <p:grpSpPr bwMode="auto">
          <a:xfrm>
            <a:off x="381000" y="1981200"/>
            <a:ext cx="8305800" cy="4648200"/>
            <a:chOff x="381000" y="2133600"/>
            <a:chExt cx="8305800" cy="4495800"/>
          </a:xfrm>
        </p:grpSpPr>
        <p:sp>
          <p:nvSpPr>
            <p:cNvPr id="128" name="Folded Corner 127"/>
            <p:cNvSpPr/>
            <p:nvPr/>
          </p:nvSpPr>
          <p:spPr>
            <a:xfrm rot="10800000">
              <a:off x="381000" y="2133600"/>
              <a:ext cx="1143000" cy="4495800"/>
            </a:xfrm>
            <a:prstGeom prst="foldedCorner">
              <a:avLst/>
            </a:prstGeom>
            <a:gradFill>
              <a:lin ang="5400000" scaled="0"/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TW" altLang="zh-TW">
                <a:solidFill>
                  <a:srgbClr val="000000"/>
                </a:solidFill>
              </a:endParaRPr>
            </a:p>
          </p:txBody>
        </p:sp>
        <p:cxnSp>
          <p:nvCxnSpPr>
            <p:cNvPr id="20490" name="Straight Arrow Connector 454"/>
            <p:cNvCxnSpPr>
              <a:cxnSpLocks noChangeShapeType="1"/>
              <a:stCxn id="116" idx="2"/>
              <a:endCxn id="127" idx="1"/>
            </p:cNvCxnSpPr>
            <p:nvPr/>
          </p:nvCxnSpPr>
          <p:spPr bwMode="auto">
            <a:xfrm rot="10800000" flipH="1" flipV="1">
              <a:off x="1676400" y="2882899"/>
              <a:ext cx="609600" cy="516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0491" name="TextBox 108"/>
            <p:cNvSpPr txBox="1">
              <a:spLocks noChangeArrowheads="1"/>
            </p:cNvSpPr>
            <p:nvPr/>
          </p:nvSpPr>
          <p:spPr bwMode="auto">
            <a:xfrm>
              <a:off x="381000" y="2561771"/>
              <a:ext cx="1143000" cy="535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the quick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brown fox</a:t>
              </a:r>
            </a:p>
          </p:txBody>
        </p:sp>
        <p:sp>
          <p:nvSpPr>
            <p:cNvPr id="20492" name="TextBox 109"/>
            <p:cNvSpPr txBox="1">
              <a:spLocks noChangeArrowheads="1"/>
            </p:cNvSpPr>
            <p:nvPr/>
          </p:nvSpPr>
          <p:spPr bwMode="auto">
            <a:xfrm>
              <a:off x="381000" y="4083619"/>
              <a:ext cx="1083950" cy="535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the fox ate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the mouse</a:t>
              </a:r>
            </a:p>
          </p:txBody>
        </p:sp>
        <p:sp>
          <p:nvSpPr>
            <p:cNvPr id="20493" name="TextBox 110"/>
            <p:cNvSpPr txBox="1">
              <a:spLocks noChangeArrowheads="1"/>
            </p:cNvSpPr>
            <p:nvPr/>
          </p:nvSpPr>
          <p:spPr bwMode="auto">
            <a:xfrm>
              <a:off x="381000" y="5558971"/>
              <a:ext cx="1106392" cy="535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how now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brown cow</a:t>
              </a:r>
            </a:p>
          </p:txBody>
        </p:sp>
        <p:sp>
          <p:nvSpPr>
            <p:cNvPr id="116" name="Right Bracket 115"/>
            <p:cNvSpPr/>
            <p:nvPr/>
          </p:nvSpPr>
          <p:spPr>
            <a:xfrm>
              <a:off x="1524000" y="2133600"/>
              <a:ext cx="152400" cy="1498600"/>
            </a:xfrm>
            <a:prstGeom prst="rightBracket">
              <a:avLst/>
            </a:prstGeom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zh-TW" altLang="zh-TW"/>
            </a:p>
          </p:txBody>
        </p:sp>
        <p:sp>
          <p:nvSpPr>
            <p:cNvPr id="120" name="Right Bracket 119"/>
            <p:cNvSpPr/>
            <p:nvPr/>
          </p:nvSpPr>
          <p:spPr>
            <a:xfrm>
              <a:off x="1524000" y="3632200"/>
              <a:ext cx="152400" cy="1498600"/>
            </a:xfrm>
            <a:prstGeom prst="rightBracket">
              <a:avLst/>
            </a:prstGeom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zh-TW" altLang="zh-TW"/>
            </a:p>
          </p:txBody>
        </p:sp>
        <p:sp>
          <p:nvSpPr>
            <p:cNvPr id="121" name="Right Bracket 120"/>
            <p:cNvSpPr/>
            <p:nvPr/>
          </p:nvSpPr>
          <p:spPr>
            <a:xfrm>
              <a:off x="1524000" y="5130800"/>
              <a:ext cx="152400" cy="1498600"/>
            </a:xfrm>
            <a:prstGeom prst="rightBracket">
              <a:avLst/>
            </a:prstGeom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zh-TW" altLang="zh-TW"/>
            </a:p>
          </p:txBody>
        </p:sp>
        <p:cxnSp>
          <p:nvCxnSpPr>
            <p:cNvPr id="20497" name="Straight Arrow Connector 124"/>
            <p:cNvCxnSpPr>
              <a:cxnSpLocks noChangeShapeType="1"/>
              <a:stCxn id="120" idx="2"/>
              <a:endCxn id="133" idx="1"/>
            </p:cNvCxnSpPr>
            <p:nvPr/>
          </p:nvCxnSpPr>
          <p:spPr bwMode="auto">
            <a:xfrm rot="10800000" flipH="1" flipV="1">
              <a:off x="1676400" y="4381500"/>
              <a:ext cx="609600" cy="4140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7" name="Rounded Rectangle 126"/>
            <p:cNvSpPr/>
            <p:nvPr/>
          </p:nvSpPr>
          <p:spPr>
            <a:xfrm>
              <a:off x="2286000" y="2663331"/>
              <a:ext cx="838200" cy="440674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Map</a:t>
              </a: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2286000" y="4161931"/>
              <a:ext cx="838200" cy="44835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Map</a:t>
              </a: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2286000" y="5662066"/>
              <a:ext cx="838200" cy="442210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Map</a:t>
              </a:r>
            </a:p>
          </p:txBody>
        </p:sp>
        <p:cxnSp>
          <p:nvCxnSpPr>
            <p:cNvPr id="20501" name="Straight Arrow Connector 135"/>
            <p:cNvCxnSpPr>
              <a:cxnSpLocks noChangeShapeType="1"/>
              <a:stCxn id="121" idx="2"/>
              <a:endCxn id="135" idx="1"/>
            </p:cNvCxnSpPr>
            <p:nvPr/>
          </p:nvCxnSpPr>
          <p:spPr bwMode="auto">
            <a:xfrm rot="10800000" flipH="1" flipV="1">
              <a:off x="1676400" y="5880100"/>
              <a:ext cx="609600" cy="3097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4" name="Rounded Rectangle 153"/>
            <p:cNvSpPr/>
            <p:nvPr/>
          </p:nvSpPr>
          <p:spPr>
            <a:xfrm>
              <a:off x="5791200" y="3010343"/>
              <a:ext cx="1066800" cy="440674"/>
            </a:xfrm>
            <a:prstGeom prst="roundRect">
              <a:avLst/>
            </a:prstGeom>
            <a:solidFill>
              <a:srgbClr val="D0EDC2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Reduce</a:t>
              </a:r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5791200" y="5270527"/>
              <a:ext cx="1066800" cy="440674"/>
            </a:xfrm>
            <a:prstGeom prst="roundRect">
              <a:avLst/>
            </a:prstGeom>
            <a:solidFill>
              <a:srgbClr val="D0EDC2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Reduce</a:t>
              </a:r>
            </a:p>
          </p:txBody>
        </p:sp>
        <p:cxnSp>
          <p:nvCxnSpPr>
            <p:cNvPr id="20504" name="Straight Arrow Connector 155"/>
            <p:cNvCxnSpPr>
              <a:cxnSpLocks noChangeShapeType="1"/>
              <a:stCxn id="127" idx="3"/>
            </p:cNvCxnSpPr>
            <p:nvPr/>
          </p:nvCxnSpPr>
          <p:spPr bwMode="auto">
            <a:xfrm>
              <a:off x="3124199" y="2883416"/>
              <a:ext cx="2667001" cy="249251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505" name="Straight Arrow Connector 158"/>
            <p:cNvCxnSpPr>
              <a:cxnSpLocks noChangeShapeType="1"/>
              <a:stCxn id="127" idx="3"/>
            </p:cNvCxnSpPr>
            <p:nvPr/>
          </p:nvCxnSpPr>
          <p:spPr bwMode="auto">
            <a:xfrm>
              <a:off x="3124199" y="2883416"/>
              <a:ext cx="2667001" cy="2461470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506" name="Straight Arrow Connector 161"/>
            <p:cNvCxnSpPr>
              <a:cxnSpLocks noChangeShapeType="1"/>
              <a:stCxn id="135" idx="3"/>
            </p:cNvCxnSpPr>
            <p:nvPr/>
          </p:nvCxnSpPr>
          <p:spPr bwMode="auto">
            <a:xfrm flipV="1">
              <a:off x="3124199" y="3346752"/>
              <a:ext cx="2667001" cy="2536445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507" name="Straight Arrow Connector 162"/>
            <p:cNvCxnSpPr>
              <a:cxnSpLocks noChangeShapeType="1"/>
              <a:stCxn id="133" idx="3"/>
              <a:endCxn id="155" idx="1"/>
            </p:cNvCxnSpPr>
            <p:nvPr/>
          </p:nvCxnSpPr>
          <p:spPr bwMode="auto">
            <a:xfrm>
              <a:off x="3124199" y="4385640"/>
              <a:ext cx="2667001" cy="1105079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508" name="Straight Arrow Connector 163"/>
            <p:cNvCxnSpPr>
              <a:cxnSpLocks noChangeShapeType="1"/>
              <a:stCxn id="133" idx="3"/>
              <a:endCxn id="154" idx="1"/>
            </p:cNvCxnSpPr>
            <p:nvPr/>
          </p:nvCxnSpPr>
          <p:spPr bwMode="auto">
            <a:xfrm flipV="1">
              <a:off x="3124199" y="3230915"/>
              <a:ext cx="2667001" cy="1154725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509" name="Straight Arrow Connector 164"/>
            <p:cNvCxnSpPr>
              <a:cxnSpLocks noChangeShapeType="1"/>
              <a:stCxn id="135" idx="3"/>
            </p:cNvCxnSpPr>
            <p:nvPr/>
          </p:nvCxnSpPr>
          <p:spPr bwMode="auto">
            <a:xfrm flipV="1">
              <a:off x="3124199" y="5630333"/>
              <a:ext cx="2667001" cy="252864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510" name="Straight Arrow Connector 182"/>
            <p:cNvCxnSpPr>
              <a:cxnSpLocks noChangeShapeType="1"/>
              <a:stCxn id="154" idx="3"/>
              <a:endCxn id="188" idx="2"/>
            </p:cNvCxnSpPr>
            <p:nvPr/>
          </p:nvCxnSpPr>
          <p:spPr bwMode="auto">
            <a:xfrm>
              <a:off x="6858000" y="3230915"/>
              <a:ext cx="533400" cy="8795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511" name="Straight Arrow Connector 183"/>
            <p:cNvCxnSpPr>
              <a:cxnSpLocks noChangeShapeType="1"/>
              <a:stCxn id="155" idx="3"/>
              <a:endCxn id="189" idx="2"/>
            </p:cNvCxnSpPr>
            <p:nvPr/>
          </p:nvCxnSpPr>
          <p:spPr bwMode="auto">
            <a:xfrm flipV="1">
              <a:off x="6858000" y="5487610"/>
              <a:ext cx="533400" cy="3109"/>
            </a:xfrm>
            <a:prstGeom prst="straightConnector1">
              <a:avLst/>
            </a:prstGeom>
            <a:noFill/>
            <a:ln w="15875" algn="ctr">
              <a:solidFill>
                <a:srgbClr val="000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85" name="Folded Corner 184"/>
            <p:cNvSpPr/>
            <p:nvPr/>
          </p:nvSpPr>
          <p:spPr>
            <a:xfrm rot="10800000">
              <a:off x="7543800" y="2133600"/>
              <a:ext cx="1143000" cy="4495800"/>
            </a:xfrm>
            <a:prstGeom prst="foldedCorner">
              <a:avLst/>
            </a:prstGeom>
            <a:gradFill>
              <a:lin ang="5400000" scaled="0"/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TW" altLang="zh-TW">
                <a:solidFill>
                  <a:srgbClr val="000000"/>
                </a:solidFill>
              </a:endParaRPr>
            </a:p>
          </p:txBody>
        </p:sp>
        <p:sp>
          <p:nvSpPr>
            <p:cNvPr id="20513" name="TextBox 185"/>
            <p:cNvSpPr txBox="1">
              <a:spLocks noChangeArrowheads="1"/>
            </p:cNvSpPr>
            <p:nvPr/>
          </p:nvSpPr>
          <p:spPr bwMode="auto">
            <a:xfrm>
              <a:off x="7543799" y="2606875"/>
              <a:ext cx="1143000" cy="1205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brown, 2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fox, 2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how, 1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now, 1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the, 3</a:t>
              </a:r>
            </a:p>
          </p:txBody>
        </p:sp>
        <p:sp>
          <p:nvSpPr>
            <p:cNvPr id="20514" name="TextBox 186"/>
            <p:cNvSpPr txBox="1">
              <a:spLocks noChangeArrowheads="1"/>
            </p:cNvSpPr>
            <p:nvPr/>
          </p:nvSpPr>
          <p:spPr bwMode="auto">
            <a:xfrm>
              <a:off x="7543799" y="4978319"/>
              <a:ext cx="1143000" cy="98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ate, 1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cow, 1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mouse, 1</a:t>
              </a:r>
            </a:p>
            <a:p>
              <a:pPr algn="ctr" eaLnBrk="1" hangingPunct="1"/>
              <a:r>
                <a:rPr lang="en-US" altLang="zh-TW" sz="1500">
                  <a:ea typeface="新細明體" pitchFamily="18" charset="-120"/>
                </a:rPr>
                <a:t>quick, 1</a:t>
              </a:r>
            </a:p>
          </p:txBody>
        </p:sp>
        <p:sp>
          <p:nvSpPr>
            <p:cNvPr id="188" name="Right Bracket 187"/>
            <p:cNvSpPr/>
            <p:nvPr/>
          </p:nvSpPr>
          <p:spPr>
            <a:xfrm flipH="1">
              <a:off x="7391400" y="2133600"/>
              <a:ext cx="152400" cy="2212585"/>
            </a:xfrm>
            <a:prstGeom prst="rightBracket">
              <a:avLst/>
            </a:prstGeom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zh-TW" altLang="zh-TW"/>
            </a:p>
          </p:txBody>
        </p:sp>
        <p:sp>
          <p:nvSpPr>
            <p:cNvPr id="189" name="Right Bracket 188"/>
            <p:cNvSpPr/>
            <p:nvPr/>
          </p:nvSpPr>
          <p:spPr>
            <a:xfrm flipH="1">
              <a:off x="7391400" y="4346185"/>
              <a:ext cx="152400" cy="2283215"/>
            </a:xfrm>
            <a:prstGeom prst="rightBracket">
              <a:avLst/>
            </a:prstGeom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zh-TW" altLang="zh-TW"/>
            </a:p>
          </p:txBody>
        </p:sp>
        <p:sp>
          <p:nvSpPr>
            <p:cNvPr id="20517" name="TextBox 205"/>
            <p:cNvSpPr txBox="1">
              <a:spLocks noChangeArrowheads="1"/>
            </p:cNvSpPr>
            <p:nvPr/>
          </p:nvSpPr>
          <p:spPr bwMode="auto">
            <a:xfrm>
              <a:off x="3341004" y="2302245"/>
              <a:ext cx="772969" cy="625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the, 1</a:t>
              </a:r>
            </a:p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brown, 1</a:t>
              </a:r>
            </a:p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fox, 1</a:t>
              </a:r>
            </a:p>
          </p:txBody>
        </p:sp>
        <p:sp>
          <p:nvSpPr>
            <p:cNvPr id="20518" name="TextBox 206"/>
            <p:cNvSpPr txBox="1">
              <a:spLocks noChangeArrowheads="1"/>
            </p:cNvSpPr>
            <p:nvPr/>
          </p:nvSpPr>
          <p:spPr bwMode="auto">
            <a:xfrm>
              <a:off x="5076191" y="4514579"/>
              <a:ext cx="713657" cy="26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quick, 1</a:t>
              </a:r>
            </a:p>
          </p:txBody>
        </p:sp>
        <p:sp>
          <p:nvSpPr>
            <p:cNvPr id="20519" name="TextBox 208"/>
            <p:cNvSpPr txBox="1">
              <a:spLocks noChangeArrowheads="1"/>
            </p:cNvSpPr>
            <p:nvPr/>
          </p:nvSpPr>
          <p:spPr bwMode="auto">
            <a:xfrm>
              <a:off x="3048000" y="3560415"/>
              <a:ext cx="569387" cy="625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the, 1</a:t>
              </a:r>
            </a:p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fox, 1</a:t>
              </a:r>
            </a:p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the, 1</a:t>
              </a:r>
            </a:p>
          </p:txBody>
        </p:sp>
        <p:sp>
          <p:nvSpPr>
            <p:cNvPr id="20520" name="TextBox 209"/>
            <p:cNvSpPr txBox="1">
              <a:spLocks noChangeArrowheads="1"/>
            </p:cNvSpPr>
            <p:nvPr/>
          </p:nvSpPr>
          <p:spPr bwMode="auto">
            <a:xfrm>
              <a:off x="2764185" y="4882315"/>
              <a:ext cx="772969" cy="625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how, 1</a:t>
              </a:r>
            </a:p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now, 1</a:t>
              </a:r>
            </a:p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brown, 1</a:t>
              </a:r>
            </a:p>
          </p:txBody>
        </p:sp>
        <p:sp>
          <p:nvSpPr>
            <p:cNvPr id="20521" name="TextBox 210"/>
            <p:cNvSpPr txBox="1">
              <a:spLocks noChangeArrowheads="1"/>
            </p:cNvSpPr>
            <p:nvPr/>
          </p:nvSpPr>
          <p:spPr bwMode="auto">
            <a:xfrm>
              <a:off x="4287748" y="5059438"/>
              <a:ext cx="816249" cy="446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ate, 1</a:t>
              </a:r>
            </a:p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mouse, 1</a:t>
              </a:r>
            </a:p>
          </p:txBody>
        </p:sp>
        <p:sp>
          <p:nvSpPr>
            <p:cNvPr id="20522" name="TextBox 211"/>
            <p:cNvSpPr txBox="1">
              <a:spLocks noChangeArrowheads="1"/>
            </p:cNvSpPr>
            <p:nvPr/>
          </p:nvSpPr>
          <p:spPr bwMode="auto">
            <a:xfrm>
              <a:off x="4223839" y="5734825"/>
              <a:ext cx="620233" cy="26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TW" sz="1200">
                  <a:ea typeface="新細明體" pitchFamily="18" charset="-120"/>
                </a:rPr>
                <a:t>cow, 1</a:t>
              </a:r>
            </a:p>
          </p:txBody>
        </p:sp>
      </p:grpSp>
      <p:sp>
        <p:nvSpPr>
          <p:cNvPr id="20484" name="TextBox 217"/>
          <p:cNvSpPr txBox="1">
            <a:spLocks noChangeArrowheads="1"/>
          </p:cNvSpPr>
          <p:nvPr/>
        </p:nvSpPr>
        <p:spPr bwMode="auto">
          <a:xfrm>
            <a:off x="609601" y="1219200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>
                <a:ea typeface="新細明體" pitchFamily="18" charset="-120"/>
              </a:rPr>
              <a:t>Input</a:t>
            </a:r>
          </a:p>
        </p:txBody>
      </p:sp>
      <p:sp>
        <p:nvSpPr>
          <p:cNvPr id="20485" name="TextBox 218"/>
          <p:cNvSpPr txBox="1">
            <a:spLocks noChangeArrowheads="1"/>
          </p:cNvSpPr>
          <p:nvPr/>
        </p:nvSpPr>
        <p:spPr bwMode="auto">
          <a:xfrm>
            <a:off x="2362202" y="1219200"/>
            <a:ext cx="6335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>
                <a:ea typeface="新細明體" pitchFamily="18" charset="-120"/>
              </a:rPr>
              <a:t>Map</a:t>
            </a:r>
          </a:p>
        </p:txBody>
      </p:sp>
      <p:sp>
        <p:nvSpPr>
          <p:cNvPr id="20486" name="TextBox 219"/>
          <p:cNvSpPr txBox="1">
            <a:spLocks noChangeArrowheads="1"/>
          </p:cNvSpPr>
          <p:nvPr/>
        </p:nvSpPr>
        <p:spPr bwMode="auto">
          <a:xfrm>
            <a:off x="3670301" y="1219200"/>
            <a:ext cx="16039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>
                <a:ea typeface="新細明體" pitchFamily="18" charset="-120"/>
              </a:rPr>
              <a:t>Shuffle &amp; Sort</a:t>
            </a:r>
          </a:p>
        </p:txBody>
      </p:sp>
      <p:sp>
        <p:nvSpPr>
          <p:cNvPr id="20487" name="TextBox 220"/>
          <p:cNvSpPr txBox="1">
            <a:spLocks noChangeArrowheads="1"/>
          </p:cNvSpPr>
          <p:nvPr/>
        </p:nvSpPr>
        <p:spPr bwMode="auto">
          <a:xfrm>
            <a:off x="5791202" y="1219200"/>
            <a:ext cx="9797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>
                <a:ea typeface="新細明體" pitchFamily="18" charset="-120"/>
              </a:rPr>
              <a:t>Reduce</a:t>
            </a:r>
          </a:p>
        </p:txBody>
      </p:sp>
      <p:sp>
        <p:nvSpPr>
          <p:cNvPr id="20488" name="TextBox 221"/>
          <p:cNvSpPr txBox="1">
            <a:spLocks noChangeArrowheads="1"/>
          </p:cNvSpPr>
          <p:nvPr/>
        </p:nvSpPr>
        <p:spPr bwMode="auto">
          <a:xfrm>
            <a:off x="7732715" y="1219200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>
                <a:ea typeface="新細明體" pitchFamily="18" charset="-12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7459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如何計算</a:t>
            </a:r>
            <a:r>
              <a:rPr kumimoji="1" lang="en-US" altLang="zh-TW" dirty="0" err="1"/>
              <a:t>Ep.txt</a:t>
            </a:r>
            <a:r>
              <a:rPr kumimoji="1" lang="zh-TW" altLang="en-US" dirty="0"/>
              <a:t>中的平均值？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562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GB" dirty="0"/>
              <a:t>Difficult because</a:t>
            </a:r>
          </a:p>
          <a:p>
            <a:pPr lvl="1" eaLnBrk="1" hangingPunct="1"/>
            <a:r>
              <a:rPr lang="en-GB" dirty="0"/>
              <a:t>We don’t know the order in which workers run</a:t>
            </a:r>
          </a:p>
          <a:p>
            <a:pPr lvl="1" eaLnBrk="1" hangingPunct="1"/>
            <a:r>
              <a:rPr lang="en-GB" dirty="0"/>
              <a:t>We don’t know when workers interrupt each other</a:t>
            </a:r>
          </a:p>
          <a:p>
            <a:pPr lvl="1" eaLnBrk="1" hangingPunct="1"/>
            <a:r>
              <a:rPr lang="en-GB" dirty="0"/>
              <a:t>We don’t know the order in which workers access shared data</a:t>
            </a:r>
          </a:p>
          <a:p>
            <a:pPr eaLnBrk="1" hangingPunct="1"/>
            <a:r>
              <a:rPr lang="en-GB" dirty="0"/>
              <a:t>Thus, we need:</a:t>
            </a:r>
          </a:p>
          <a:p>
            <a:pPr lvl="1" eaLnBrk="1" hangingPunct="1"/>
            <a:r>
              <a:rPr lang="en-GB" dirty="0"/>
              <a:t>Semaphores (lock, unlock)</a:t>
            </a:r>
          </a:p>
          <a:p>
            <a:pPr lvl="1" eaLnBrk="1" hangingPunct="1"/>
            <a:r>
              <a:rPr lang="en-GB" dirty="0"/>
              <a:t>Conditional variables (wait, notify, broadcast)</a:t>
            </a:r>
          </a:p>
          <a:p>
            <a:pPr eaLnBrk="1" hangingPunct="1"/>
            <a:r>
              <a:rPr lang="en-GB" dirty="0"/>
              <a:t>Still, lots of problems:</a:t>
            </a:r>
          </a:p>
          <a:p>
            <a:pPr lvl="1" eaLnBrk="1" hangingPunct="1"/>
            <a:r>
              <a:rPr lang="en-GB" dirty="0"/>
              <a:t>Deadlock, </a:t>
            </a:r>
            <a:r>
              <a:rPr lang="en-GB" dirty="0" err="1"/>
              <a:t>livelock</a:t>
            </a:r>
            <a:r>
              <a:rPr lang="en-GB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684640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Solution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/>
              <a:t> </a:t>
            </a:r>
          </a:p>
          <a:p>
            <a:pPr marL="0" indent="0">
              <a:buNone/>
            </a:pPr>
            <a:r>
              <a:rPr lang="en-US" altLang="zh-TW" sz="1400" dirty="0"/>
              <a:t>public class Average {</a:t>
            </a:r>
          </a:p>
          <a:p>
            <a:pPr marL="0" indent="0">
              <a:buNone/>
            </a:pPr>
            <a:r>
              <a:rPr lang="en-US" altLang="zh-TW" sz="1400" dirty="0"/>
              <a:t>        </a:t>
            </a:r>
          </a:p>
          <a:p>
            <a:pPr marL="0" indent="0">
              <a:buNone/>
            </a:pPr>
            <a:r>
              <a:rPr lang="en-US" altLang="zh-TW" sz="1400" dirty="0"/>
              <a:t> public static class Map extends Mapper&lt;</a:t>
            </a:r>
            <a:r>
              <a:rPr lang="en-US" altLang="zh-TW" sz="1400" dirty="0" err="1"/>
              <a:t>LongWritable</a:t>
            </a:r>
            <a:r>
              <a:rPr lang="en-US" altLang="zh-TW" sz="1400" dirty="0"/>
              <a:t>, Text, Text, </a:t>
            </a:r>
            <a:r>
              <a:rPr lang="en-US" altLang="zh-TW" sz="1400" b="1" dirty="0" err="1">
                <a:solidFill>
                  <a:srgbClr val="FF0000"/>
                </a:solidFill>
              </a:rPr>
              <a:t>MapWritable</a:t>
            </a:r>
            <a:r>
              <a:rPr lang="en-US" altLang="zh-TW" sz="1400" dirty="0"/>
              <a:t>&gt; {</a:t>
            </a:r>
          </a:p>
          <a:p>
            <a:pPr marL="0" indent="0">
              <a:buNone/>
            </a:pPr>
            <a:r>
              <a:rPr lang="en-US" altLang="zh-TW" sz="1400" dirty="0"/>
              <a:t>    private Text word = new Text();</a:t>
            </a:r>
          </a:p>
          <a:p>
            <a:pPr marL="0" indent="0">
              <a:buNone/>
            </a:pPr>
            <a:r>
              <a:rPr lang="en-US" altLang="zh-TW" sz="1400" dirty="0"/>
              <a:t>    private </a:t>
            </a:r>
            <a:r>
              <a:rPr lang="en-US" altLang="zh-TW" sz="1400" dirty="0" err="1"/>
              <a:t>MapWritable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arry</a:t>
            </a:r>
            <a:r>
              <a:rPr lang="en-US" altLang="zh-TW" sz="1400" dirty="0"/>
              <a:t> = new </a:t>
            </a:r>
            <a:r>
              <a:rPr lang="en-US" altLang="zh-TW" sz="1400" dirty="0" err="1"/>
              <a:t>MapWritable</a:t>
            </a:r>
            <a:r>
              <a:rPr lang="en-US" altLang="zh-TW" sz="1400" dirty="0"/>
              <a:t>();</a:t>
            </a:r>
          </a:p>
          <a:p>
            <a:pPr marL="0" indent="0">
              <a:buNone/>
            </a:pPr>
            <a:r>
              <a:rPr lang="en-US" altLang="zh-TW" sz="1400" dirty="0"/>
              <a:t>        </a:t>
            </a:r>
          </a:p>
          <a:p>
            <a:pPr marL="0" indent="0">
              <a:buNone/>
            </a:pPr>
            <a:r>
              <a:rPr lang="en-US" altLang="zh-TW" sz="1400" dirty="0"/>
              <a:t>    public void map(</a:t>
            </a:r>
            <a:r>
              <a:rPr lang="en-US" altLang="zh-TW" sz="1400" dirty="0" err="1"/>
              <a:t>LongWritable</a:t>
            </a:r>
            <a:r>
              <a:rPr lang="en-US" altLang="zh-TW" sz="1400" dirty="0"/>
              <a:t> key, Text value, Context context) throws </a:t>
            </a:r>
            <a:r>
              <a:rPr lang="en-US" altLang="zh-TW" sz="1400" dirty="0" err="1"/>
              <a:t>IOException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InterruptedException</a:t>
            </a:r>
            <a:r>
              <a:rPr lang="en-US" altLang="zh-TW" sz="1400" dirty="0"/>
              <a:t> {</a:t>
            </a:r>
          </a:p>
          <a:p>
            <a:pPr marL="0" indent="0">
              <a:buNone/>
            </a:pPr>
            <a:r>
              <a:rPr lang="en-US" altLang="zh-TW" sz="1400" dirty="0"/>
              <a:t>        String line = </a:t>
            </a:r>
            <a:r>
              <a:rPr lang="en-US" altLang="zh-TW" sz="1400" dirty="0" err="1"/>
              <a:t>value.toString</a:t>
            </a:r>
            <a:r>
              <a:rPr lang="en-US" altLang="zh-TW" sz="1400" dirty="0"/>
              <a:t>();</a:t>
            </a:r>
          </a:p>
          <a:p>
            <a:pPr marL="0" indent="0"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StringTokenizer</a:t>
            </a:r>
            <a:r>
              <a:rPr lang="en-US" altLang="zh-TW" sz="1400" dirty="0"/>
              <a:t> </a:t>
            </a:r>
            <a:r>
              <a:rPr lang="en-US" altLang="zh-TW" sz="1400" dirty="0" err="1"/>
              <a:t>tokenizer</a:t>
            </a:r>
            <a:r>
              <a:rPr lang="en-US" altLang="zh-TW" sz="1400" dirty="0"/>
              <a:t> = new </a:t>
            </a:r>
            <a:r>
              <a:rPr lang="en-US" altLang="zh-TW" sz="1400" dirty="0" err="1"/>
              <a:t>StringTokenizer</a:t>
            </a:r>
            <a:r>
              <a:rPr lang="en-US" altLang="zh-TW" sz="1400" dirty="0"/>
              <a:t>(line);</a:t>
            </a:r>
          </a:p>
          <a:p>
            <a:pPr marL="0" indent="0"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count = 0;</a:t>
            </a:r>
          </a:p>
          <a:p>
            <a:pPr marL="0" indent="0"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sum = 0;</a:t>
            </a:r>
          </a:p>
          <a:p>
            <a:pPr marL="0" indent="0">
              <a:buNone/>
            </a:pPr>
            <a:r>
              <a:rPr lang="en-US" altLang="zh-TW" sz="1400" dirty="0"/>
              <a:t>    	</a:t>
            </a:r>
          </a:p>
          <a:p>
            <a:pPr marL="0" indent="0">
              <a:buNone/>
            </a:pPr>
            <a:r>
              <a:rPr lang="en-US" altLang="zh-TW" sz="1400" dirty="0"/>
              <a:t>        while (</a:t>
            </a:r>
            <a:r>
              <a:rPr lang="en-US" altLang="zh-TW" sz="1400" dirty="0" err="1"/>
              <a:t>tokenizer.hasMoreTokens</a:t>
            </a:r>
            <a:r>
              <a:rPr lang="en-US" altLang="zh-TW" sz="1400" dirty="0"/>
              <a:t>()) {</a:t>
            </a:r>
          </a:p>
          <a:p>
            <a:pPr marL="0" indent="0">
              <a:buNone/>
            </a:pPr>
            <a:r>
              <a:rPr lang="en-US" altLang="zh-TW" sz="1400" dirty="0"/>
              <a:t>        	count ++;</a:t>
            </a:r>
          </a:p>
          <a:p>
            <a:pPr marL="0" indent="0">
              <a:buNone/>
            </a:pPr>
            <a:r>
              <a:rPr lang="en-US" altLang="zh-TW" sz="1400" dirty="0"/>
              <a:t>        	sum = sum + </a:t>
            </a:r>
            <a:r>
              <a:rPr lang="en-US" altLang="zh-TW" sz="1400" dirty="0" err="1"/>
              <a:t>Integer.parseInt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tokenizer.nextToken</a:t>
            </a:r>
            <a:r>
              <a:rPr lang="en-US" altLang="zh-TW" sz="1400" dirty="0"/>
              <a:t>());</a:t>
            </a:r>
          </a:p>
          <a:p>
            <a:pPr marL="0" indent="0">
              <a:buNone/>
            </a:pPr>
            <a:r>
              <a:rPr lang="en-US" altLang="zh-TW" sz="1400" dirty="0"/>
              <a:t>        }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FF0000"/>
                </a:solidFill>
              </a:rPr>
              <a:t>        	</a:t>
            </a:r>
            <a:r>
              <a:rPr lang="en-US" altLang="zh-TW" sz="1800" b="1" dirty="0" err="1">
                <a:solidFill>
                  <a:srgbClr val="FF0000"/>
                </a:solidFill>
              </a:rPr>
              <a:t>arry.put</a:t>
            </a:r>
            <a:r>
              <a:rPr lang="en-US" altLang="zh-TW" sz="1800" b="1" dirty="0">
                <a:solidFill>
                  <a:srgbClr val="FF0000"/>
                </a:solidFill>
              </a:rPr>
              <a:t>(new </a:t>
            </a:r>
            <a:r>
              <a:rPr lang="en-US" altLang="zh-TW" sz="1800" b="1" dirty="0" err="1">
                <a:solidFill>
                  <a:srgbClr val="FF0000"/>
                </a:solidFill>
              </a:rPr>
              <a:t>IntWritable</a:t>
            </a:r>
            <a:r>
              <a:rPr lang="en-US" altLang="zh-TW" sz="1800" b="1" dirty="0">
                <a:solidFill>
                  <a:srgbClr val="FF0000"/>
                </a:solidFill>
              </a:rPr>
              <a:t>(0), new </a:t>
            </a:r>
            <a:r>
              <a:rPr lang="en-US" altLang="zh-TW" sz="1800" b="1" dirty="0" err="1">
                <a:solidFill>
                  <a:srgbClr val="FF0000"/>
                </a:solidFill>
              </a:rPr>
              <a:t>IntWritable</a:t>
            </a:r>
            <a:r>
              <a:rPr lang="en-US" altLang="zh-TW" sz="1800" b="1" dirty="0">
                <a:solidFill>
                  <a:srgbClr val="FF0000"/>
                </a:solidFill>
              </a:rPr>
              <a:t>(count));</a:t>
            </a:r>
          </a:p>
          <a:p>
            <a:pPr marL="0" indent="0">
              <a:buNone/>
            </a:pPr>
            <a:r>
              <a:rPr lang="en-US" altLang="zh-TW" sz="1800" b="1" dirty="0">
                <a:solidFill>
                  <a:srgbClr val="FF0000"/>
                </a:solidFill>
              </a:rPr>
              <a:t>        	</a:t>
            </a:r>
            <a:r>
              <a:rPr lang="en-US" altLang="zh-TW" sz="1800" b="1" dirty="0" err="1">
                <a:solidFill>
                  <a:srgbClr val="FF0000"/>
                </a:solidFill>
              </a:rPr>
              <a:t>arry.put</a:t>
            </a:r>
            <a:r>
              <a:rPr lang="en-US" altLang="zh-TW" sz="1800" b="1" dirty="0">
                <a:solidFill>
                  <a:srgbClr val="FF0000"/>
                </a:solidFill>
              </a:rPr>
              <a:t>(new </a:t>
            </a:r>
            <a:r>
              <a:rPr lang="en-US" altLang="zh-TW" sz="1800" b="1" dirty="0" err="1">
                <a:solidFill>
                  <a:srgbClr val="FF0000"/>
                </a:solidFill>
              </a:rPr>
              <a:t>IntWritable</a:t>
            </a:r>
            <a:r>
              <a:rPr lang="en-US" altLang="zh-TW" sz="1800" b="1" dirty="0">
                <a:solidFill>
                  <a:srgbClr val="FF0000"/>
                </a:solidFill>
              </a:rPr>
              <a:t>(1), new </a:t>
            </a:r>
            <a:r>
              <a:rPr lang="en-US" altLang="zh-TW" sz="1800" b="1" dirty="0" err="1">
                <a:solidFill>
                  <a:srgbClr val="FF0000"/>
                </a:solidFill>
              </a:rPr>
              <a:t>IntWritable</a:t>
            </a:r>
            <a:r>
              <a:rPr lang="en-US" altLang="zh-TW" sz="1800" b="1" dirty="0">
                <a:solidFill>
                  <a:srgbClr val="FF0000"/>
                </a:solidFill>
              </a:rPr>
              <a:t>(sum));</a:t>
            </a:r>
          </a:p>
          <a:p>
            <a:pPr marL="0" indent="0">
              <a:buNone/>
            </a:pPr>
            <a:r>
              <a:rPr lang="en-US" altLang="zh-TW" sz="1400" dirty="0"/>
              <a:t>        	</a:t>
            </a:r>
            <a:r>
              <a:rPr lang="en-US" altLang="zh-TW" sz="1400" dirty="0" err="1"/>
              <a:t>context.write</a:t>
            </a:r>
            <a:r>
              <a:rPr lang="en-US" altLang="zh-TW" sz="1400" dirty="0"/>
              <a:t>(word, </a:t>
            </a:r>
            <a:r>
              <a:rPr lang="en-US" altLang="zh-TW" sz="1400" dirty="0" err="1"/>
              <a:t>arry</a:t>
            </a:r>
            <a:r>
              <a:rPr lang="en-US" altLang="zh-TW" sz="1400" dirty="0"/>
              <a:t>);</a:t>
            </a:r>
          </a:p>
          <a:p>
            <a:pPr marL="0" indent="0">
              <a:buNone/>
            </a:pPr>
            <a:r>
              <a:rPr lang="en-US" altLang="zh-TW" sz="1400" dirty="0"/>
              <a:t>    }</a:t>
            </a:r>
          </a:p>
          <a:p>
            <a:pPr marL="0" indent="0">
              <a:buNone/>
            </a:pPr>
            <a:r>
              <a:rPr lang="en-US" altLang="zh-TW" sz="1400" dirty="0"/>
              <a:t> } </a:t>
            </a:r>
          </a:p>
          <a:p>
            <a:pPr marL="0" indent="0">
              <a:buNone/>
            </a:pPr>
            <a:r>
              <a:rPr lang="en-US" altLang="zh-TW" sz="14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573843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ED192-8409-4E65-BFB3-F7CD9919DBBA}" type="slidenum">
              <a:rPr lang="en-US" altLang="zh-TW"/>
              <a:pPr/>
              <a:t>81</a:t>
            </a:fld>
            <a:endParaRPr lang="en-US" altLang="zh-TW"/>
          </a:p>
        </p:txBody>
      </p:sp>
      <p:pic>
        <p:nvPicPr>
          <p:cNvPr id="30724" name="Picture 4" descr="mapred1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73163"/>
            <a:ext cx="9144000" cy="568483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107504" y="3933056"/>
            <a:ext cx="2376264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MapReduce</a:t>
            </a:r>
            <a:r>
              <a:rPr lang="en-US" altLang="zh-TW" dirty="0"/>
              <a:t> Concept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41460" y="4333746"/>
            <a:ext cx="2210862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null: [2, 41], [2,66]</a:t>
            </a:r>
          </a:p>
          <a:p>
            <a:r>
              <a:rPr lang="en-US" altLang="zh-TW" dirty="0"/>
              <a:t>         [2, 614], [2, 110]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2" idx="3"/>
          </p:cNvCxnSpPr>
          <p:nvPr/>
        </p:nvCxnSpPr>
        <p:spPr>
          <a:xfrm flipV="1">
            <a:off x="2352322" y="4518412"/>
            <a:ext cx="2723734" cy="138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788472" y="2843990"/>
            <a:ext cx="133562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(null,[2, 41])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788472" y="3266746"/>
            <a:ext cx="145264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(null,[2, 614])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436096" y="2837475"/>
            <a:ext cx="133562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(null,[2, 66])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364088" y="3248038"/>
            <a:ext cx="145264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(null,[2, 110])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7504" y="188640"/>
            <a:ext cx="2529860" cy="156966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10  31                       </a:t>
            </a:r>
          </a:p>
          <a:p>
            <a:pPr marL="457200" indent="-457200">
              <a:buAutoNum type="arabicPlain" startAt="11"/>
            </a:pPr>
            <a:r>
              <a:rPr lang="en-US" altLang="zh-TW" sz="2400" dirty="0"/>
              <a:t>55</a:t>
            </a:r>
          </a:p>
          <a:p>
            <a:pPr marL="457200" indent="-457200">
              <a:buAutoNum type="arabicPlain" startAt="15"/>
            </a:pPr>
            <a:r>
              <a:rPr lang="en-US" altLang="zh-TW" sz="2400" dirty="0"/>
              <a:t>599</a:t>
            </a:r>
          </a:p>
          <a:p>
            <a:r>
              <a:rPr lang="en-US" altLang="zh-TW" sz="2400" dirty="0"/>
              <a:t>99  11</a:t>
            </a:r>
          </a:p>
        </p:txBody>
      </p:sp>
    </p:spTree>
    <p:extLst>
      <p:ext uri="{BB962C8B-B14F-4D97-AF65-F5344CB8AC3E}">
        <p14:creationId xmlns:p14="http://schemas.microsoft.com/office/powerpoint/2010/main" val="132107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sz="4800" dirty="0"/>
              <a:t> public static class Reduce extends Reducer&lt;Text, </a:t>
            </a:r>
            <a:r>
              <a:rPr lang="en-US" altLang="zh-TW" sz="4800" b="1" dirty="0" err="1">
                <a:solidFill>
                  <a:srgbClr val="FF0000"/>
                </a:solidFill>
              </a:rPr>
              <a:t>MapWritable</a:t>
            </a:r>
            <a:r>
              <a:rPr lang="en-US" altLang="zh-TW" sz="4800" dirty="0"/>
              <a:t>, Text, </a:t>
            </a:r>
            <a:r>
              <a:rPr lang="en-US" altLang="zh-TW" sz="4800" dirty="0" err="1"/>
              <a:t>DoubleWritable</a:t>
            </a:r>
            <a:r>
              <a:rPr lang="en-US" altLang="zh-TW" sz="4800" dirty="0"/>
              <a:t>&gt; {</a:t>
            </a:r>
          </a:p>
          <a:p>
            <a:pPr marL="0" indent="0">
              <a:buNone/>
            </a:pPr>
            <a:r>
              <a:rPr lang="en-US" altLang="zh-TW" sz="4800" dirty="0"/>
              <a:t>	 </a:t>
            </a:r>
          </a:p>
          <a:p>
            <a:pPr marL="0" indent="0">
              <a:buNone/>
            </a:pPr>
            <a:r>
              <a:rPr lang="en-US" altLang="zh-TW" sz="4800" dirty="0"/>
              <a:t>    public void reduce(Text key, </a:t>
            </a:r>
            <a:r>
              <a:rPr lang="en-US" altLang="zh-TW" sz="4800" b="1" dirty="0" err="1">
                <a:solidFill>
                  <a:srgbClr val="FF0000"/>
                </a:solidFill>
              </a:rPr>
              <a:t>Iterable</a:t>
            </a:r>
            <a:r>
              <a:rPr lang="en-US" altLang="zh-TW" sz="4800" b="1" dirty="0">
                <a:solidFill>
                  <a:srgbClr val="FF0000"/>
                </a:solidFill>
              </a:rPr>
              <a:t>&lt;</a:t>
            </a:r>
            <a:r>
              <a:rPr lang="en-US" altLang="zh-TW" sz="4800" b="1" dirty="0" err="1">
                <a:solidFill>
                  <a:srgbClr val="FF0000"/>
                </a:solidFill>
              </a:rPr>
              <a:t>MapWritable</a:t>
            </a:r>
            <a:r>
              <a:rPr lang="en-US" altLang="zh-TW" sz="4800" b="1" dirty="0">
                <a:solidFill>
                  <a:srgbClr val="FF0000"/>
                </a:solidFill>
              </a:rPr>
              <a:t>&gt; </a:t>
            </a:r>
            <a:r>
              <a:rPr lang="en-US" altLang="zh-TW" sz="4800" b="1" dirty="0" err="1">
                <a:solidFill>
                  <a:srgbClr val="FF0000"/>
                </a:solidFill>
              </a:rPr>
              <a:t>arry</a:t>
            </a:r>
            <a:r>
              <a:rPr lang="en-US" altLang="zh-TW" sz="4800" dirty="0"/>
              <a:t>, Context context)  throws </a:t>
            </a:r>
            <a:r>
              <a:rPr lang="en-US" altLang="zh-TW" sz="4800" dirty="0" err="1"/>
              <a:t>IOException</a:t>
            </a:r>
            <a:r>
              <a:rPr lang="en-US" altLang="zh-TW" sz="4800" dirty="0"/>
              <a:t>, </a:t>
            </a:r>
            <a:r>
              <a:rPr lang="en-US" altLang="zh-TW" sz="4800" dirty="0" err="1"/>
              <a:t>InterruptedException</a:t>
            </a:r>
            <a:r>
              <a:rPr lang="en-US" altLang="zh-TW" sz="4800" dirty="0"/>
              <a:t> {</a:t>
            </a:r>
          </a:p>
          <a:p>
            <a:pPr marL="0" indent="0">
              <a:buNone/>
            </a:pPr>
            <a:r>
              <a:rPr lang="en-US" altLang="zh-TW" sz="4800" dirty="0"/>
              <a:t>        </a:t>
            </a:r>
            <a:r>
              <a:rPr lang="en-US" altLang="zh-TW" sz="4800" dirty="0" err="1"/>
              <a:t>int</a:t>
            </a:r>
            <a:r>
              <a:rPr lang="en-US" altLang="zh-TW" sz="4800" dirty="0"/>
              <a:t> sum = 0;</a:t>
            </a:r>
          </a:p>
          <a:p>
            <a:pPr marL="0" indent="0">
              <a:buNone/>
            </a:pPr>
            <a:r>
              <a:rPr lang="en-US" altLang="zh-TW" sz="4800" dirty="0"/>
              <a:t>        </a:t>
            </a:r>
            <a:r>
              <a:rPr lang="en-US" altLang="zh-TW" sz="4800" dirty="0" err="1"/>
              <a:t>int</a:t>
            </a:r>
            <a:r>
              <a:rPr lang="en-US" altLang="zh-TW" sz="4800" dirty="0"/>
              <a:t> count = 0; </a:t>
            </a:r>
          </a:p>
          <a:p>
            <a:pPr marL="0" indent="0">
              <a:buNone/>
            </a:pPr>
            <a:r>
              <a:rPr lang="en-US" altLang="zh-TW" sz="4800" dirty="0"/>
              <a:t>        </a:t>
            </a:r>
          </a:p>
          <a:p>
            <a:pPr marL="0" indent="0">
              <a:buNone/>
            </a:pPr>
            <a:r>
              <a:rPr lang="en-US" altLang="zh-TW" sz="7200" b="1" dirty="0">
                <a:solidFill>
                  <a:srgbClr val="FF0000"/>
                </a:solidFill>
              </a:rPr>
              <a:t>        for (</a:t>
            </a:r>
            <a:r>
              <a:rPr lang="en-US" altLang="zh-TW" sz="7200" b="1" dirty="0" err="1">
                <a:solidFill>
                  <a:srgbClr val="FF0000"/>
                </a:solidFill>
              </a:rPr>
              <a:t>MapWritable</a:t>
            </a:r>
            <a:r>
              <a:rPr lang="en-US" altLang="zh-TW" sz="7200" b="1" dirty="0">
                <a:solidFill>
                  <a:srgbClr val="FF0000"/>
                </a:solidFill>
              </a:rPr>
              <a:t> </a:t>
            </a:r>
            <a:r>
              <a:rPr lang="en-US" altLang="zh-TW" sz="7200" b="1" dirty="0" err="1">
                <a:solidFill>
                  <a:srgbClr val="FF0000"/>
                </a:solidFill>
              </a:rPr>
              <a:t>ar</a:t>
            </a:r>
            <a:r>
              <a:rPr lang="en-US" altLang="zh-TW" sz="7200" b="1" dirty="0">
                <a:solidFill>
                  <a:srgbClr val="FF0000"/>
                </a:solidFill>
              </a:rPr>
              <a:t> : </a:t>
            </a:r>
            <a:r>
              <a:rPr lang="en-US" altLang="zh-TW" sz="7200" b="1" dirty="0" err="1">
                <a:solidFill>
                  <a:srgbClr val="FF0000"/>
                </a:solidFill>
              </a:rPr>
              <a:t>arry</a:t>
            </a:r>
            <a:r>
              <a:rPr lang="en-US" altLang="zh-TW" sz="7200" b="1" dirty="0">
                <a:solidFill>
                  <a:srgbClr val="FF0000"/>
                </a:solidFill>
              </a:rPr>
              <a:t>) {</a:t>
            </a:r>
          </a:p>
          <a:p>
            <a:pPr marL="0" indent="0">
              <a:buNone/>
            </a:pPr>
            <a:r>
              <a:rPr lang="en-US" altLang="zh-TW" sz="7200" b="1" dirty="0">
                <a:solidFill>
                  <a:srgbClr val="FF0000"/>
                </a:solidFill>
              </a:rPr>
              <a:t>        	count = count + ((</a:t>
            </a:r>
            <a:r>
              <a:rPr lang="en-US" altLang="zh-TW" sz="7200" b="1" dirty="0" err="1">
                <a:solidFill>
                  <a:srgbClr val="FF0000"/>
                </a:solidFill>
              </a:rPr>
              <a:t>IntWritable</a:t>
            </a:r>
            <a:r>
              <a:rPr lang="en-US" altLang="zh-TW" sz="7200" b="1" dirty="0">
                <a:solidFill>
                  <a:srgbClr val="FF0000"/>
                </a:solidFill>
              </a:rPr>
              <a:t>)</a:t>
            </a:r>
            <a:r>
              <a:rPr lang="en-US" altLang="zh-TW" sz="7200" b="1" dirty="0" err="1">
                <a:solidFill>
                  <a:srgbClr val="FF0000"/>
                </a:solidFill>
              </a:rPr>
              <a:t>ar.get</a:t>
            </a:r>
            <a:r>
              <a:rPr lang="en-US" altLang="zh-TW" sz="7200" b="1" dirty="0">
                <a:solidFill>
                  <a:srgbClr val="FF0000"/>
                </a:solidFill>
              </a:rPr>
              <a:t>(new </a:t>
            </a:r>
            <a:r>
              <a:rPr lang="en-US" altLang="zh-TW" sz="7200" b="1" dirty="0" err="1">
                <a:solidFill>
                  <a:srgbClr val="FF0000"/>
                </a:solidFill>
              </a:rPr>
              <a:t>IntWritable</a:t>
            </a:r>
            <a:r>
              <a:rPr lang="en-US" altLang="zh-TW" sz="7200" b="1" dirty="0">
                <a:solidFill>
                  <a:srgbClr val="FF0000"/>
                </a:solidFill>
              </a:rPr>
              <a:t>(0))).get();</a:t>
            </a:r>
          </a:p>
          <a:p>
            <a:pPr marL="0" indent="0">
              <a:buNone/>
            </a:pPr>
            <a:r>
              <a:rPr lang="en-US" altLang="zh-TW" sz="7200" b="1" dirty="0">
                <a:solidFill>
                  <a:srgbClr val="FF0000"/>
                </a:solidFill>
              </a:rPr>
              <a:t>        	sum = sum + ((</a:t>
            </a:r>
            <a:r>
              <a:rPr lang="en-US" altLang="zh-TW" sz="7200" b="1" dirty="0" err="1">
                <a:solidFill>
                  <a:srgbClr val="FF0000"/>
                </a:solidFill>
              </a:rPr>
              <a:t>IntWritable</a:t>
            </a:r>
            <a:r>
              <a:rPr lang="en-US" altLang="zh-TW" sz="7200" b="1" dirty="0">
                <a:solidFill>
                  <a:srgbClr val="FF0000"/>
                </a:solidFill>
              </a:rPr>
              <a:t>)</a:t>
            </a:r>
            <a:r>
              <a:rPr lang="en-US" altLang="zh-TW" sz="7200" b="1" dirty="0" err="1">
                <a:solidFill>
                  <a:srgbClr val="FF0000"/>
                </a:solidFill>
              </a:rPr>
              <a:t>ar.get</a:t>
            </a:r>
            <a:r>
              <a:rPr lang="en-US" altLang="zh-TW" sz="7200" b="1" dirty="0">
                <a:solidFill>
                  <a:srgbClr val="FF0000"/>
                </a:solidFill>
              </a:rPr>
              <a:t>(new </a:t>
            </a:r>
            <a:r>
              <a:rPr lang="en-US" altLang="zh-TW" sz="7200" b="1" dirty="0" err="1">
                <a:solidFill>
                  <a:srgbClr val="FF0000"/>
                </a:solidFill>
              </a:rPr>
              <a:t>IntWritable</a:t>
            </a:r>
            <a:r>
              <a:rPr lang="en-US" altLang="zh-TW" sz="7200" b="1" dirty="0">
                <a:solidFill>
                  <a:srgbClr val="FF0000"/>
                </a:solidFill>
              </a:rPr>
              <a:t>(1))).get();</a:t>
            </a:r>
          </a:p>
          <a:p>
            <a:pPr marL="0" indent="0">
              <a:buNone/>
            </a:pPr>
            <a:r>
              <a:rPr lang="en-US" altLang="zh-TW" sz="7200" b="1" dirty="0">
                <a:solidFill>
                  <a:srgbClr val="FF0000"/>
                </a:solidFill>
              </a:rPr>
              <a:t>        }</a:t>
            </a:r>
          </a:p>
          <a:p>
            <a:pPr marL="0" indent="0">
              <a:buNone/>
            </a:pPr>
            <a:r>
              <a:rPr lang="en-US" altLang="zh-TW" sz="4800" dirty="0"/>
              <a:t>        </a:t>
            </a:r>
          </a:p>
          <a:p>
            <a:pPr marL="0" indent="0">
              <a:buNone/>
            </a:pPr>
            <a:r>
              <a:rPr lang="en-US" altLang="zh-TW" sz="4800" dirty="0"/>
              <a:t>        </a:t>
            </a:r>
            <a:r>
              <a:rPr lang="en-US" altLang="zh-TW" sz="4800" dirty="0" err="1"/>
              <a:t>context.write</a:t>
            </a:r>
            <a:r>
              <a:rPr lang="en-US" altLang="zh-TW" sz="4800" dirty="0"/>
              <a:t>(key, new </a:t>
            </a:r>
            <a:r>
              <a:rPr lang="en-US" altLang="zh-TW" sz="4800" dirty="0" err="1"/>
              <a:t>DoubleWritable</a:t>
            </a:r>
            <a:r>
              <a:rPr lang="en-US" altLang="zh-TW" sz="4800" dirty="0"/>
              <a:t>(sum/count));</a:t>
            </a:r>
          </a:p>
          <a:p>
            <a:pPr marL="0" indent="0">
              <a:buNone/>
            </a:pPr>
            <a:r>
              <a:rPr lang="en-US" altLang="zh-TW" sz="4800" dirty="0"/>
              <a:t>    }</a:t>
            </a:r>
          </a:p>
          <a:p>
            <a:pPr marL="0" indent="0">
              <a:buNone/>
            </a:pPr>
            <a:r>
              <a:rPr lang="en-US" altLang="zh-TW" sz="4800" dirty="0"/>
              <a:t> }</a:t>
            </a:r>
          </a:p>
          <a:p>
            <a:pPr marL="0" indent="0">
              <a:buNone/>
            </a:pPr>
            <a:r>
              <a:rPr lang="en-US" altLang="zh-TW" sz="4800" dirty="0"/>
              <a:t>        </a:t>
            </a:r>
          </a:p>
          <a:p>
            <a:pPr marL="0" indent="0">
              <a:buNone/>
            </a:pPr>
            <a:r>
              <a:rPr lang="en-US" altLang="zh-TW" sz="4800" dirty="0"/>
              <a:t> public static void main(String[] </a:t>
            </a:r>
            <a:r>
              <a:rPr lang="en-US" altLang="zh-TW" sz="4800" dirty="0" err="1"/>
              <a:t>args</a:t>
            </a:r>
            <a:r>
              <a:rPr lang="en-US" altLang="zh-TW" sz="4800" dirty="0"/>
              <a:t>) throws Exception {</a:t>
            </a:r>
          </a:p>
          <a:p>
            <a:pPr marL="0" indent="0">
              <a:buNone/>
            </a:pPr>
            <a:r>
              <a:rPr lang="en-US" altLang="zh-TW" sz="4800" dirty="0"/>
              <a:t>    Configuration </a:t>
            </a:r>
            <a:r>
              <a:rPr lang="en-US" altLang="zh-TW" sz="4800" dirty="0" err="1"/>
              <a:t>conf</a:t>
            </a:r>
            <a:r>
              <a:rPr lang="en-US" altLang="zh-TW" sz="4800" dirty="0"/>
              <a:t> = new Configuration();   </a:t>
            </a:r>
          </a:p>
          <a:p>
            <a:pPr marL="0" indent="0">
              <a:buNone/>
            </a:pPr>
            <a:r>
              <a:rPr lang="en-US" altLang="zh-TW" sz="4800" dirty="0"/>
              <a:t>    Job </a:t>
            </a:r>
            <a:r>
              <a:rPr lang="en-US" altLang="zh-TW" sz="4800" dirty="0" err="1"/>
              <a:t>job</a:t>
            </a:r>
            <a:r>
              <a:rPr lang="en-US" altLang="zh-TW" sz="4800" dirty="0"/>
              <a:t> = new Job(</a:t>
            </a:r>
            <a:r>
              <a:rPr lang="en-US" altLang="zh-TW" sz="4800" dirty="0" err="1"/>
              <a:t>conf</a:t>
            </a:r>
            <a:r>
              <a:rPr lang="en-US" altLang="zh-TW" sz="4800" dirty="0"/>
              <a:t>, "</a:t>
            </a:r>
            <a:r>
              <a:rPr lang="en-US" altLang="zh-TW" sz="4800" dirty="0" err="1"/>
              <a:t>Avg</a:t>
            </a:r>
            <a:r>
              <a:rPr lang="en-US" altLang="zh-TW" sz="4800" dirty="0"/>
              <a:t>");</a:t>
            </a:r>
          </a:p>
          <a:p>
            <a:pPr marL="0" indent="0">
              <a:buNone/>
            </a:pPr>
            <a:r>
              <a:rPr lang="en-US" altLang="zh-TW" sz="4800" dirty="0"/>
              <a:t> </a:t>
            </a:r>
          </a:p>
          <a:p>
            <a:pPr marL="0" indent="0">
              <a:buNone/>
            </a:pPr>
            <a:r>
              <a:rPr lang="en-US" altLang="zh-TW" sz="4800" dirty="0"/>
              <a:t>    </a:t>
            </a:r>
            <a:r>
              <a:rPr lang="en-US" altLang="zh-TW" sz="4800" dirty="0" err="1"/>
              <a:t>job.setMapperClass</a:t>
            </a:r>
            <a:r>
              <a:rPr lang="en-US" altLang="zh-TW" sz="4800" dirty="0"/>
              <a:t>(</a:t>
            </a:r>
            <a:r>
              <a:rPr lang="en-US" altLang="zh-TW" sz="4800" dirty="0" err="1"/>
              <a:t>Map.class</a:t>
            </a:r>
            <a:r>
              <a:rPr lang="en-US" altLang="zh-TW" sz="4800" dirty="0"/>
              <a:t>);</a:t>
            </a:r>
          </a:p>
          <a:p>
            <a:pPr marL="0" indent="0">
              <a:buNone/>
            </a:pPr>
            <a:r>
              <a:rPr lang="en-US" altLang="zh-TW" sz="4800" dirty="0"/>
              <a:t>    </a:t>
            </a:r>
            <a:r>
              <a:rPr lang="en-US" altLang="zh-TW" sz="4800" dirty="0" err="1"/>
              <a:t>job.setReducerClass</a:t>
            </a:r>
            <a:r>
              <a:rPr lang="en-US" altLang="zh-TW" sz="4800" dirty="0"/>
              <a:t>(</a:t>
            </a:r>
            <a:r>
              <a:rPr lang="en-US" altLang="zh-TW" sz="4800" dirty="0" err="1"/>
              <a:t>Reduce.class</a:t>
            </a:r>
            <a:r>
              <a:rPr lang="en-US" altLang="zh-TW" sz="4800" dirty="0"/>
              <a:t>);</a:t>
            </a:r>
          </a:p>
          <a:p>
            <a:pPr marL="0" indent="0"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    </a:t>
            </a:r>
            <a:r>
              <a:rPr lang="en-US" altLang="zh-TW" sz="4800" b="1" dirty="0" err="1">
                <a:solidFill>
                  <a:srgbClr val="FF0000"/>
                </a:solidFill>
              </a:rPr>
              <a:t>job.setMapOutputKeyClass</a:t>
            </a:r>
            <a:r>
              <a:rPr lang="en-US" altLang="zh-TW" sz="4800" b="1" dirty="0">
                <a:solidFill>
                  <a:srgbClr val="FF0000"/>
                </a:solidFill>
              </a:rPr>
              <a:t>(</a:t>
            </a:r>
            <a:r>
              <a:rPr lang="en-US" altLang="zh-TW" sz="4800" b="1" dirty="0" err="1">
                <a:solidFill>
                  <a:srgbClr val="FF0000"/>
                </a:solidFill>
              </a:rPr>
              <a:t>Text.class</a:t>
            </a:r>
            <a:r>
              <a:rPr lang="en-US" altLang="zh-TW" sz="4800" b="1" dirty="0">
                <a:solidFill>
                  <a:srgbClr val="FF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    </a:t>
            </a:r>
            <a:r>
              <a:rPr lang="en-US" altLang="zh-TW" sz="4800" b="1" dirty="0" err="1">
                <a:solidFill>
                  <a:srgbClr val="FF0000"/>
                </a:solidFill>
              </a:rPr>
              <a:t>job.setMapOutputValueClass</a:t>
            </a:r>
            <a:r>
              <a:rPr lang="en-US" altLang="zh-TW" sz="4800" b="1" dirty="0">
                <a:solidFill>
                  <a:srgbClr val="FF0000"/>
                </a:solidFill>
              </a:rPr>
              <a:t>(</a:t>
            </a:r>
            <a:r>
              <a:rPr lang="en-US" altLang="zh-TW" sz="4800" b="1" dirty="0" err="1">
                <a:solidFill>
                  <a:srgbClr val="FF0000"/>
                </a:solidFill>
              </a:rPr>
              <a:t>MapWritable.class</a:t>
            </a:r>
            <a:r>
              <a:rPr lang="en-US" altLang="zh-TW" sz="4800" b="1" dirty="0">
                <a:solidFill>
                  <a:srgbClr val="FF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zh-TW" sz="4800" dirty="0"/>
              <a:t>    </a:t>
            </a:r>
            <a:r>
              <a:rPr lang="en-US" altLang="zh-TW" sz="4800" dirty="0" err="1"/>
              <a:t>job.setOutputKeyClass</a:t>
            </a:r>
            <a:r>
              <a:rPr lang="en-US" altLang="zh-TW" sz="4800" dirty="0"/>
              <a:t>(</a:t>
            </a:r>
            <a:r>
              <a:rPr lang="en-US" altLang="zh-TW" sz="4800" dirty="0" err="1"/>
              <a:t>Text.class</a:t>
            </a:r>
            <a:r>
              <a:rPr lang="en-US" altLang="zh-TW" sz="4800" dirty="0"/>
              <a:t>);</a:t>
            </a:r>
          </a:p>
          <a:p>
            <a:pPr marL="0" indent="0">
              <a:buNone/>
            </a:pPr>
            <a:r>
              <a:rPr lang="en-US" altLang="zh-TW" sz="5600" dirty="0"/>
              <a:t>    </a:t>
            </a:r>
            <a:r>
              <a:rPr lang="en-US" altLang="zh-TW" sz="5600" b="1" dirty="0" err="1">
                <a:solidFill>
                  <a:srgbClr val="FF0000"/>
                </a:solidFill>
              </a:rPr>
              <a:t>job.setOutputValueClass</a:t>
            </a:r>
            <a:r>
              <a:rPr lang="en-US" altLang="zh-TW" sz="5600" b="1" dirty="0">
                <a:solidFill>
                  <a:srgbClr val="FF0000"/>
                </a:solidFill>
              </a:rPr>
              <a:t>(</a:t>
            </a:r>
            <a:r>
              <a:rPr lang="en-US" altLang="zh-TW" sz="5600" b="1" dirty="0" err="1">
                <a:solidFill>
                  <a:srgbClr val="FF0000"/>
                </a:solidFill>
              </a:rPr>
              <a:t>DoubleWritable.class</a:t>
            </a:r>
            <a:r>
              <a:rPr lang="en-US" altLang="zh-TW" sz="5600" b="1" dirty="0">
                <a:solidFill>
                  <a:srgbClr val="FF0000"/>
                </a:solidFill>
              </a:rPr>
              <a:t>);</a:t>
            </a:r>
            <a:endParaRPr lang="en-US" altLang="zh-TW" sz="5600" dirty="0"/>
          </a:p>
          <a:p>
            <a:pPr marL="0" indent="0">
              <a:buNone/>
            </a:pPr>
            <a:r>
              <a:rPr lang="en-US" altLang="zh-TW" sz="4800" dirty="0">
                <a:highlight>
                  <a:srgbClr val="FFFF00"/>
                </a:highlight>
              </a:rPr>
              <a:t>    </a:t>
            </a:r>
            <a:r>
              <a:rPr lang="en-US" altLang="zh-TW" sz="4800" dirty="0" err="1">
                <a:highlight>
                  <a:srgbClr val="FFFF00"/>
                </a:highlight>
              </a:rPr>
              <a:t>job.setJarByClass</a:t>
            </a:r>
            <a:r>
              <a:rPr lang="en-US" altLang="zh-TW" sz="4800" dirty="0">
                <a:highlight>
                  <a:srgbClr val="FFFF00"/>
                </a:highlight>
              </a:rPr>
              <a:t>(</a:t>
            </a:r>
            <a:r>
              <a:rPr lang="en-US" altLang="zh-TW" sz="4800" dirty="0" err="1">
                <a:highlight>
                  <a:srgbClr val="FFFF00"/>
                </a:highlight>
              </a:rPr>
              <a:t>Average.class</a:t>
            </a:r>
            <a:r>
              <a:rPr lang="en-US" altLang="zh-TW" sz="4800" dirty="0">
                <a:highlight>
                  <a:srgbClr val="FFFF00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zh-TW" sz="4800" dirty="0"/>
              <a:t>    </a:t>
            </a:r>
            <a:r>
              <a:rPr lang="en-US" altLang="zh-TW" sz="4800" dirty="0" err="1"/>
              <a:t>job.setInputFormatClass</a:t>
            </a:r>
            <a:r>
              <a:rPr lang="en-US" altLang="zh-TW" sz="4800" dirty="0"/>
              <a:t>(</a:t>
            </a:r>
            <a:r>
              <a:rPr lang="en-US" altLang="zh-TW" sz="4800" dirty="0" err="1"/>
              <a:t>TextInputFormat.class</a:t>
            </a:r>
            <a:r>
              <a:rPr lang="en-US" altLang="zh-TW" sz="4800" dirty="0"/>
              <a:t>);</a:t>
            </a:r>
          </a:p>
          <a:p>
            <a:pPr marL="0" indent="0">
              <a:buNone/>
            </a:pPr>
            <a:r>
              <a:rPr lang="en-US" altLang="zh-TW" sz="4800" dirty="0"/>
              <a:t>    </a:t>
            </a:r>
            <a:r>
              <a:rPr lang="en-US" altLang="zh-TW" sz="4800" dirty="0" err="1"/>
              <a:t>job.setOutputFormatClass</a:t>
            </a:r>
            <a:r>
              <a:rPr lang="en-US" altLang="zh-TW" sz="4800" dirty="0"/>
              <a:t>(</a:t>
            </a:r>
            <a:r>
              <a:rPr lang="en-US" altLang="zh-TW" sz="4800" dirty="0" err="1"/>
              <a:t>TextOutputFormat.class</a:t>
            </a:r>
            <a:r>
              <a:rPr lang="en-US" altLang="zh-TW" sz="4800" dirty="0"/>
              <a:t>);</a:t>
            </a:r>
          </a:p>
          <a:p>
            <a:pPr marL="0" indent="0">
              <a:buNone/>
            </a:pPr>
            <a:r>
              <a:rPr lang="en-US" altLang="zh-TW" sz="4800" dirty="0"/>
              <a:t>   </a:t>
            </a:r>
          </a:p>
          <a:p>
            <a:pPr marL="0" indent="0">
              <a:buNone/>
            </a:pPr>
            <a:r>
              <a:rPr lang="en-US" altLang="zh-TW" sz="4800" dirty="0"/>
              <a:t>   </a:t>
            </a:r>
            <a:r>
              <a:rPr lang="en-US" altLang="zh-TW" sz="4800" dirty="0" err="1"/>
              <a:t>FileInputFormat.addInputPath</a:t>
            </a:r>
            <a:r>
              <a:rPr lang="en-US" altLang="zh-TW" sz="4800" dirty="0"/>
              <a:t>(job, new Path(</a:t>
            </a:r>
            <a:r>
              <a:rPr lang="en-US" altLang="zh-TW" sz="4800" dirty="0" err="1"/>
              <a:t>args</a:t>
            </a:r>
            <a:r>
              <a:rPr lang="en-US" altLang="zh-TW" sz="4800" dirty="0"/>
              <a:t>[0]));</a:t>
            </a:r>
          </a:p>
          <a:p>
            <a:pPr marL="0" indent="0">
              <a:buNone/>
            </a:pPr>
            <a:r>
              <a:rPr lang="en-US" altLang="zh-TW" sz="4800" dirty="0"/>
              <a:t>   </a:t>
            </a:r>
            <a:r>
              <a:rPr lang="en-US" altLang="zh-TW" sz="4800" dirty="0" err="1"/>
              <a:t>FileOutputFormat.setOutputPath</a:t>
            </a:r>
            <a:r>
              <a:rPr lang="en-US" altLang="zh-TW" sz="4800" dirty="0"/>
              <a:t>(job, new Path(</a:t>
            </a:r>
            <a:r>
              <a:rPr lang="en-US" altLang="zh-TW" sz="4800" dirty="0" err="1"/>
              <a:t>args</a:t>
            </a:r>
            <a:r>
              <a:rPr lang="en-US" altLang="zh-TW" sz="4800" dirty="0"/>
              <a:t>[1]));</a:t>
            </a:r>
          </a:p>
          <a:p>
            <a:pPr marL="0" indent="0">
              <a:buNone/>
            </a:pPr>
            <a:r>
              <a:rPr lang="en-US" altLang="zh-TW" sz="4800" dirty="0"/>
              <a:t>    </a:t>
            </a:r>
            <a:r>
              <a:rPr lang="en-US" altLang="zh-TW" sz="4800" dirty="0" err="1"/>
              <a:t>job.waitForCompletion</a:t>
            </a:r>
            <a:r>
              <a:rPr lang="en-US" altLang="zh-TW" sz="4800" dirty="0"/>
              <a:t>(true);</a:t>
            </a:r>
          </a:p>
          <a:p>
            <a:pPr marL="0" indent="0">
              <a:buNone/>
            </a:pPr>
            <a:r>
              <a:rPr lang="en-US" altLang="zh-TW" sz="4800" dirty="0"/>
              <a:t>   }      </a:t>
            </a:r>
          </a:p>
          <a:p>
            <a:pPr marL="0" indent="0">
              <a:buNone/>
            </a:pPr>
            <a:r>
              <a:rPr lang="en-US" altLang="zh-TW" sz="4800" dirty="0"/>
              <a:t>}</a:t>
            </a:r>
            <a:endParaRPr lang="zh-TW" altLang="en-US" sz="4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7806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itchFamily="34" charset="-128"/>
              </a:rPr>
              <a:t>MapReduce Programming Model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33400" y="2073300"/>
            <a:ext cx="7683500" cy="4927600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Data type: key-value </a:t>
            </a:r>
            <a:r>
              <a:rPr lang="en-US" altLang="zh-TW" i="1" dirty="0">
                <a:solidFill>
                  <a:srgbClr val="000000"/>
                </a:solidFill>
                <a:ea typeface="ＭＳ Ｐゴシック" pitchFamily="34" charset="-128"/>
              </a:rPr>
              <a:t>records</a:t>
            </a:r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Map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(K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V</a:t>
            </a:r>
            <a:r>
              <a:rPr lang="en-US" altLang="zh-TW" baseline="-25000" dirty="0">
                <a:solidFill>
                  <a:srgbClr val="000000"/>
                </a:solidFill>
                <a:ea typeface="ＭＳ Ｐゴシック" pitchFamily="34" charset="-128"/>
              </a:rPr>
              <a:t>in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Reduce function:</a:t>
            </a:r>
          </a:p>
          <a:p>
            <a:pPr algn="ctr"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inter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)) </a:t>
            </a:r>
            <a:r>
              <a:rPr lang="en-US" altLang="zh-TW" dirty="0">
                <a:solidFill>
                  <a:srgbClr val="000000"/>
                </a:solidFill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 list(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K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n-US" altLang="zh-TW" dirty="0" err="1">
                <a:solidFill>
                  <a:srgbClr val="000000"/>
                </a:solidFill>
                <a:ea typeface="ＭＳ Ｐゴシック" pitchFamily="34" charset="-128"/>
              </a:rPr>
              <a:t>V</a:t>
            </a:r>
            <a:r>
              <a:rPr lang="en-US" altLang="zh-TW" baseline="-25000" dirty="0" err="1">
                <a:solidFill>
                  <a:srgbClr val="000000"/>
                </a:solidFill>
                <a:ea typeface="ＭＳ Ｐゴシック" pitchFamily="34" charset="-128"/>
              </a:rPr>
              <a:t>out</a:t>
            </a:r>
            <a:r>
              <a:rPr lang="en-US" altLang="zh-TW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endParaRPr lang="en-US" altLang="zh-TW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786" y="5572140"/>
            <a:ext cx="771530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  <a:cs typeface="Arial" charset="0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393494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y.csdn.net/uploads/201208/25/1345876273_74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7188"/>
            <a:ext cx="6552728" cy="670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766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368300"/>
            <a:ext cx="38608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47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TW" sz="4000"/>
              <a:t>MapReduce Job</a:t>
            </a:r>
            <a:endParaRPr lang="zh-TW" altLang="en-US" sz="400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0648"/>
            <a:ext cx="4351347" cy="60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18728" y="1559768"/>
            <a:ext cx="8839200" cy="51816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2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public</a:t>
            </a:r>
            <a:r>
              <a:rPr lang="en-US" altLang="zh-TW" sz="12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2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static</a:t>
            </a:r>
            <a:r>
              <a:rPr lang="en-US" altLang="zh-TW" sz="12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2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void</a:t>
            </a:r>
            <a:r>
              <a:rPr lang="en-US" altLang="zh-TW" sz="12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main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(String[]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 </a:t>
            </a:r>
            <a:r>
              <a:rPr lang="en-US" altLang="zh-TW" sz="12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throws</a:t>
            </a:r>
            <a:r>
              <a:rPr lang="en-US" altLang="zh-TW" sz="12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Exception {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Configuration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Configuration();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Job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Job(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, "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"); 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job.setOutputKeyClass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Text.class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job.setOutputValueClass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IntWritable.class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job.setMapperClass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Map.class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job.setReducerClass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Reduce.class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job.setJarByClass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WordCount.class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job.setInputFormatClass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TextInputFormat.class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job.setOutputFormatClass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TextOutputFormat.class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FileInputFormat.addInputPath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[0]));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FileOutputFormat.setOutputPath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[1]));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2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job.waitForCompletion</a:t>
            </a: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(true);  //</a:t>
            </a:r>
            <a:r>
              <a:rPr lang="zh-TW" altLang="en-US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工作執行！</a:t>
            </a:r>
            <a:endParaRPr lang="en-US" altLang="zh-TW" sz="1200" dirty="0">
              <a:solidFill>
                <a:srgbClr val="000000"/>
              </a:solidFill>
              <a:latin typeface="Consolas" charset="0"/>
              <a:ea typeface="ＭＳ Ｐゴシック" pitchFamily="34" charset="-128"/>
              <a:cs typeface="Consolas" charset="0"/>
            </a:endParaRPr>
          </a:p>
          <a:p>
            <a:pPr>
              <a:buFontTx/>
              <a:buNone/>
            </a:pPr>
            <a:r>
              <a:rPr lang="en-US" altLang="zh-TW" sz="12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}</a:t>
            </a:r>
            <a:endParaRPr lang="en-US" altLang="zh-TW" sz="1200" dirty="0">
              <a:latin typeface="Consolas" charset="0"/>
              <a:ea typeface="ＭＳ Ｐゴシック" pitchFamily="34" charset="-128"/>
              <a:cs typeface="Consolas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3635896" y="1052736"/>
            <a:ext cx="1944216" cy="108012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3923928" y="2636912"/>
            <a:ext cx="1656184" cy="1728192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3275856" y="2348880"/>
            <a:ext cx="2304256" cy="144016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2987824" y="2492896"/>
            <a:ext cx="2592288" cy="576064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275856" y="3212976"/>
            <a:ext cx="2304256" cy="216024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4427984" y="1772816"/>
            <a:ext cx="1152128" cy="2016224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4499992" y="4149080"/>
            <a:ext cx="1080120" cy="648072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4752020" y="2132856"/>
            <a:ext cx="828092" cy="234026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004048" y="4797152"/>
            <a:ext cx="576064" cy="36004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429264"/>
            <a:ext cx="6072230" cy="1283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49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19"/>
          <p:cNvSpPr>
            <a:spLocks noChangeArrowheads="1"/>
          </p:cNvSpPr>
          <p:nvPr/>
        </p:nvSpPr>
        <p:spPr bwMode="auto">
          <a:xfrm>
            <a:off x="254125" y="5840263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5" name="TextBox 44"/>
          <p:cNvSpPr txBox="1">
            <a:spLocks noChangeArrowheads="1"/>
          </p:cNvSpPr>
          <p:nvPr/>
        </p:nvSpPr>
        <p:spPr bwMode="auto">
          <a:xfrm>
            <a:off x="179512" y="5013176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Input File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1432050" y="6093866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2464396" y="5466500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Map</a:t>
            </a:r>
            <a:endParaRPr lang="zh-TW" altLang="en-US" sz="3600" dirty="0"/>
          </a:p>
        </p:txBody>
      </p:sp>
      <p:sp>
        <p:nvSpPr>
          <p:cNvPr id="10" name="圓角矩形 9"/>
          <p:cNvSpPr/>
          <p:nvPr/>
        </p:nvSpPr>
        <p:spPr>
          <a:xfrm>
            <a:off x="5056684" y="5466500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Reduce</a:t>
            </a:r>
            <a:endParaRPr lang="zh-TW" altLang="en-US" sz="3600" dirty="0"/>
          </a:p>
        </p:txBody>
      </p:sp>
      <p:sp>
        <p:nvSpPr>
          <p:cNvPr id="11" name="Can 19"/>
          <p:cNvSpPr>
            <a:spLocks noChangeArrowheads="1"/>
          </p:cNvSpPr>
          <p:nvPr/>
        </p:nvSpPr>
        <p:spPr bwMode="auto">
          <a:xfrm>
            <a:off x="8019604" y="5874022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12" name="TextBox 44"/>
          <p:cNvSpPr txBox="1">
            <a:spLocks noChangeArrowheads="1"/>
          </p:cNvSpPr>
          <p:nvPr/>
        </p:nvSpPr>
        <p:spPr bwMode="auto">
          <a:xfrm>
            <a:off x="7764586" y="5013176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Calibri" pitchFamily="34" charset="0"/>
              </a:rPr>
              <a:t>Write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Output File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5698" y="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public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static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void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main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(String[]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throws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Exception {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Configuration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Configuration();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Job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Job(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, "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");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job.setOutputKeyClass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job.setOutputValueClass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IntWritable.class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job.setMapperClass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Map.class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job.setReducerClass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Reduce.class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job.setJarByClass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job.setInputFormatClass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TextInputFormat.class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TextOutputFormat.class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FileInputFormat.addInputPath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[0]));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FileOutputFormat.setOutputPath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[1]));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job.waitForCompletion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(true);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}</a:t>
            </a:r>
            <a:endParaRPr lang="en-US" altLang="zh-TW" sz="1700" dirty="0">
              <a:latin typeface="Consolas" charset="0"/>
              <a:ea typeface="ＭＳ Ｐゴシック" pitchFamily="34" charset="-128"/>
              <a:cs typeface="Consolas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059266" y="6131778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115616" y="4966900"/>
            <a:ext cx="20842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TextInputFormat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105554" y="4437112"/>
            <a:ext cx="22108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TextOutputFormat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840211" y="5466500"/>
            <a:ext cx="0" cy="482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7380312" y="5033054"/>
            <a:ext cx="0" cy="988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339752" y="565928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339752" y="612010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139952" y="566124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139952" y="612206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932040" y="566124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932040" y="612206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804248" y="566124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04248" y="612206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cxnSp>
        <p:nvCxnSpPr>
          <p:cNvPr id="30" name="直線接點 29"/>
          <p:cNvCxnSpPr>
            <a:stCxn id="23" idx="3"/>
            <a:endCxn id="25" idx="1"/>
          </p:cNvCxnSpPr>
          <p:nvPr/>
        </p:nvCxnSpPr>
        <p:spPr>
          <a:xfrm>
            <a:off x="4427984" y="580624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4" idx="3"/>
            <a:endCxn id="26" idx="1"/>
          </p:cNvCxnSpPr>
          <p:nvPr/>
        </p:nvCxnSpPr>
        <p:spPr>
          <a:xfrm>
            <a:off x="4427984" y="6267057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8576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 descr="http://fc02.deviantart.net/fs70/i/2012/279/b/d/you_shall_not_pass_by_entroz-d5gjs4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" y="332656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22313" y="5661248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The Challenge</a:t>
            </a:r>
            <a:br>
              <a:rPr lang="en-US" altLang="zh-TW" dirty="0">
                <a:solidFill>
                  <a:srgbClr val="00B0F0"/>
                </a:solidFill>
              </a:rPr>
            </a:br>
            <a:r>
              <a:rPr lang="en-US" altLang="zh-TW" sz="3100" dirty="0">
                <a:solidFill>
                  <a:srgbClr val="00B0F0"/>
                </a:solidFill>
              </a:rPr>
              <a:t>Sort the words according to their counts</a:t>
            </a:r>
            <a:br>
              <a:rPr lang="zh-TW" altLang="en-US" dirty="0">
                <a:solidFill>
                  <a:srgbClr val="00B0F0"/>
                </a:solidFill>
              </a:rPr>
            </a:br>
            <a:endParaRPr lang="zh-TW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4712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Challenge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839200" cy="4905396"/>
          </a:xfrm>
        </p:spPr>
        <p:txBody>
          <a:bodyPr>
            <a:normAutofit/>
          </a:bodyPr>
          <a:lstStyle/>
          <a:p>
            <a:pPr marL="447675" indent="-447675"/>
            <a:r>
              <a:rPr lang="en-US" altLang="zh-TW" dirty="0"/>
              <a:t>Sorting?</a:t>
            </a:r>
          </a:p>
          <a:p>
            <a:pPr marL="447675" indent="-447675"/>
            <a:endParaRPr lang="en-US" altLang="zh-TW" sz="2400" dirty="0"/>
          </a:p>
          <a:p>
            <a:pPr marL="447675" indent="-447675"/>
            <a:endParaRPr lang="en-US" altLang="zh-TW" sz="2400" dirty="0"/>
          </a:p>
          <a:p>
            <a:pPr marL="447675" indent="-447675"/>
            <a:endParaRPr lang="en-US" altLang="zh-TW" sz="2400" dirty="0"/>
          </a:p>
          <a:p>
            <a:pPr marL="447675" indent="-447675"/>
            <a:endParaRPr lang="en-US" altLang="zh-TW" sz="2400" dirty="0"/>
          </a:p>
          <a:p>
            <a:pPr marL="447675" indent="-447675"/>
            <a:endParaRPr lang="en-US" altLang="zh-TW" sz="2400" dirty="0"/>
          </a:p>
          <a:p>
            <a:pPr marL="447675" indent="-447675"/>
            <a:endParaRPr lang="en-US" altLang="zh-TW" sz="2400" dirty="0"/>
          </a:p>
          <a:p>
            <a:pPr marL="447675" indent="-447675"/>
            <a:endParaRPr lang="en-US" altLang="zh-TW" sz="2400" dirty="0"/>
          </a:p>
          <a:p>
            <a:pPr marL="447675" indent="-447675"/>
            <a:endParaRPr lang="en-US" altLang="zh-TW" sz="2400" dirty="0"/>
          </a:p>
          <a:p>
            <a:pPr marL="447675" indent="-447675"/>
            <a:r>
              <a:rPr lang="en-US" altLang="zh-TW" sz="2800" dirty="0"/>
              <a:t>How to perform sorting using </a:t>
            </a:r>
            <a:r>
              <a:rPr lang="en-US" altLang="zh-TW" sz="2800" dirty="0" err="1"/>
              <a:t>MapReduce</a:t>
            </a:r>
            <a:r>
              <a:rPr lang="en-US" altLang="zh-TW" sz="2800" dirty="0"/>
              <a:t>?</a:t>
            </a:r>
            <a:endParaRPr lang="zh-TW" altLang="en-US" sz="2400" dirty="0"/>
          </a:p>
          <a:p>
            <a:pPr marL="447675" indent="-447675">
              <a:buFontTx/>
              <a:buNone/>
            </a:pPr>
            <a:endParaRPr lang="en-US" altLang="zh-TW" dirty="0"/>
          </a:p>
        </p:txBody>
      </p:sp>
      <p:pic>
        <p:nvPicPr>
          <p:cNvPr id="54274" name="Picture 2" descr="http://flowingdata.com/wp-content/uploads/2011/04/Bubble-sort-dance-625x34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3116"/>
            <a:ext cx="5953125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601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2038134127"/>
      </p:ext>
    </p:extLst>
  </p:cSld>
  <p:clrMapOvr>
    <a:masterClrMapping/>
  </p:clrMapOvr>
  <p:transition>
    <p:dissolv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19"/>
          <p:cNvSpPr>
            <a:spLocks noChangeArrowheads="1"/>
          </p:cNvSpPr>
          <p:nvPr/>
        </p:nvSpPr>
        <p:spPr bwMode="auto">
          <a:xfrm>
            <a:off x="254125" y="5768255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5" name="TextBox 44"/>
          <p:cNvSpPr txBox="1">
            <a:spLocks noChangeArrowheads="1"/>
          </p:cNvSpPr>
          <p:nvPr/>
        </p:nvSpPr>
        <p:spPr bwMode="auto">
          <a:xfrm>
            <a:off x="179512" y="4941168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Input File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1432050" y="6021858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2464396" y="5394492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Map</a:t>
            </a:r>
            <a:endParaRPr lang="zh-TW" altLang="en-US" sz="3600" dirty="0"/>
          </a:p>
        </p:txBody>
      </p:sp>
      <p:sp>
        <p:nvSpPr>
          <p:cNvPr id="10" name="圓角矩形 9"/>
          <p:cNvSpPr/>
          <p:nvPr/>
        </p:nvSpPr>
        <p:spPr>
          <a:xfrm>
            <a:off x="5056684" y="5394492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Reduce</a:t>
            </a:r>
            <a:endParaRPr lang="zh-TW" altLang="en-US" sz="3600" dirty="0"/>
          </a:p>
        </p:txBody>
      </p:sp>
      <p:sp>
        <p:nvSpPr>
          <p:cNvPr id="11" name="Can 19"/>
          <p:cNvSpPr>
            <a:spLocks noChangeArrowheads="1"/>
          </p:cNvSpPr>
          <p:nvPr/>
        </p:nvSpPr>
        <p:spPr bwMode="auto">
          <a:xfrm>
            <a:off x="8019604" y="5802014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12" name="TextBox 44"/>
          <p:cNvSpPr txBox="1">
            <a:spLocks noChangeArrowheads="1"/>
          </p:cNvSpPr>
          <p:nvPr/>
        </p:nvSpPr>
        <p:spPr bwMode="auto">
          <a:xfrm>
            <a:off x="7764586" y="4941168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Calibri" pitchFamily="34" charset="0"/>
              </a:rPr>
              <a:t>Write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Output File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5698" y="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public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static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void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main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(String[]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throws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Exception {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Configuration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Configuration();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Job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Job(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, "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");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job.setOutputKeyClass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job.setOutputValueClass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IntWritable.class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job.setMapperClass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Map.class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job.setReducerClass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Reduce.class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job.setJarByClass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job.setInputFormatClass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TextInputFormat.class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job.setOutputFormatClass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TextOutputFormat.class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FileInputFormat.addInputPath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[0]));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FileOutputFormat.setOutputPath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[1]));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job.waitForCompletion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(true);  //</a:t>
            </a:r>
            <a:r>
              <a:rPr lang="zh-TW" altLang="en-US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工作執行！</a:t>
            </a:r>
            <a:endParaRPr lang="en-US" altLang="zh-TW" sz="1700" dirty="0">
              <a:solidFill>
                <a:srgbClr val="000000"/>
              </a:solidFill>
              <a:latin typeface="Consolas" charset="0"/>
              <a:ea typeface="ＭＳ Ｐゴシック" pitchFamily="34" charset="-128"/>
              <a:cs typeface="Consolas" charset="0"/>
            </a:endParaRP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}</a:t>
            </a:r>
            <a:endParaRPr lang="en-US" altLang="zh-TW" sz="1700" dirty="0">
              <a:latin typeface="Consolas" charset="0"/>
              <a:ea typeface="ＭＳ Ｐゴシック" pitchFamily="34" charset="-128"/>
              <a:cs typeface="Consolas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059266" y="6059770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339752" y="5587280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339752" y="6048093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139952" y="5589240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139952" y="6050053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932040" y="5589240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932040" y="6050053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804248" y="5589240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04248" y="6050053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cxnSp>
        <p:nvCxnSpPr>
          <p:cNvPr id="30" name="直線接點 29"/>
          <p:cNvCxnSpPr>
            <a:stCxn id="23" idx="3"/>
            <a:endCxn id="25" idx="1"/>
          </p:cNvCxnSpPr>
          <p:nvPr/>
        </p:nvCxnSpPr>
        <p:spPr>
          <a:xfrm>
            <a:off x="4427984" y="5734236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4" idx="3"/>
            <a:endCxn id="26" idx="1"/>
          </p:cNvCxnSpPr>
          <p:nvPr/>
        </p:nvCxnSpPr>
        <p:spPr>
          <a:xfrm>
            <a:off x="4427984" y="6195049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6215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字方塊 47"/>
          <p:cNvSpPr txBox="1"/>
          <p:nvPr/>
        </p:nvSpPr>
        <p:spPr>
          <a:xfrm>
            <a:off x="611560" y="480110"/>
            <a:ext cx="3199336" cy="594008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各位 友邦 的 元首 與 貴賓 、 各國 駐台 使節 及 代表 、 現場 的 好 朋友 ， 全體 國人 同胞 ， 大家 好 。   </a:t>
            </a:r>
          </a:p>
          <a:p>
            <a:r>
              <a:rPr lang="zh-TW" altLang="en-US" sz="1600" dirty="0"/>
              <a:t>感謝 與 承擔   就 在 剛剛 ， 我 和 陳建仁 已經 在 總統府 裡面 ， 正式 宣誓 就任 中華民國 第十四 任 </a:t>
            </a:r>
          </a:p>
          <a:p>
            <a:r>
              <a:rPr lang="zh-TW" altLang="en-US" sz="1600" dirty="0"/>
              <a:t>總統 與 副 總統 。 我們 要 感謝 這塊 土地 對 我們 的 栽培 ， 感謝 人民 對 我們 的 信任 ， </a:t>
            </a:r>
          </a:p>
          <a:p>
            <a:r>
              <a:rPr lang="zh-TW" altLang="en-US" sz="1600" dirty="0"/>
              <a:t>以及 ， 最 重要 的 ， 感謝 這個 國家 的 民主 機制 ， 讓 我們 透過 和平 的 選舉 過程 ， 實現 第三次 政黨 輪替 ，</a:t>
            </a:r>
          </a:p>
          <a:p>
            <a:r>
              <a:rPr lang="zh-TW" altLang="en-US" sz="1600" dirty="0"/>
              <a:t>並且 克服 種種 不 確定 因素 ， 順利 渡過 長達 四個 月 的 交接 期 ， 完成 政權 和平 移轉 。   台灣 ， </a:t>
            </a:r>
          </a:p>
          <a:p>
            <a:r>
              <a:rPr lang="zh-TW" altLang="en-US" sz="1600" dirty="0"/>
              <a:t>再 一次 用 行動 告訴 世界 ， 作為 一群 民主 人 與 自由人 ， 我們 有 堅定 的 信念 ， 去 捍衛 民主自由 的 生活 方式 。 </a:t>
            </a:r>
          </a:p>
          <a:p>
            <a:r>
              <a:rPr lang="zh-TW" altLang="en-US" sz="1600" dirty="0"/>
              <a:t>這段 旅程 ， 我們 每 一個 人 都 參與 其中 。 親愛 的 台灣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6660232" y="33834"/>
            <a:ext cx="1055097" cy="683264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:</a:t>
            </a:r>
            <a:endParaRPr lang="zh-TW" altLang="en-US" sz="1600" dirty="0"/>
          </a:p>
          <a:p>
            <a:r>
              <a:rPr lang="en-US" altLang="zh-TW" sz="1600" dirty="0"/>
              <a:t>17 </a:t>
            </a:r>
            <a:r>
              <a:rPr lang="zh-TW" altLang="en-US" sz="1600" dirty="0"/>
              <a:t>有</a:t>
            </a:r>
          </a:p>
          <a:p>
            <a:r>
              <a:rPr lang="en-US" altLang="zh-TW" sz="1600" dirty="0"/>
              <a:t>18 </a:t>
            </a:r>
            <a:r>
              <a:rPr lang="zh-TW" altLang="en-US" sz="1600" dirty="0"/>
              <a:t>區域</a:t>
            </a:r>
          </a:p>
          <a:p>
            <a:r>
              <a:rPr lang="en-US" altLang="zh-TW" sz="1600" dirty="0"/>
              <a:t>18 </a:t>
            </a:r>
            <a:r>
              <a:rPr lang="zh-TW" altLang="en-US" sz="1600" dirty="0"/>
              <a:t>就是</a:t>
            </a:r>
          </a:p>
          <a:p>
            <a:r>
              <a:rPr lang="en-US" altLang="zh-TW" sz="1600" dirty="0"/>
              <a:t>18 </a:t>
            </a:r>
            <a:r>
              <a:rPr lang="zh-TW" altLang="en-US" sz="1600" dirty="0"/>
              <a:t>我</a:t>
            </a:r>
          </a:p>
          <a:p>
            <a:r>
              <a:rPr lang="en-US" altLang="zh-TW" sz="1600" dirty="0"/>
              <a:t>20 </a:t>
            </a:r>
            <a:r>
              <a:rPr lang="zh-TW" altLang="en-US" sz="1600" dirty="0"/>
              <a:t>發展</a:t>
            </a:r>
          </a:p>
          <a:p>
            <a:r>
              <a:rPr lang="en-US" altLang="zh-TW" sz="1600" dirty="0"/>
              <a:t>21 </a:t>
            </a:r>
            <a:r>
              <a:rPr lang="zh-TW" altLang="en-US" sz="1600" dirty="0"/>
              <a:t>社會</a:t>
            </a:r>
          </a:p>
          <a:p>
            <a:r>
              <a:rPr lang="en-US" altLang="zh-TW" sz="1600" dirty="0"/>
              <a:t>21 </a:t>
            </a:r>
            <a:r>
              <a:rPr lang="zh-TW" altLang="en-US" sz="1600" dirty="0"/>
              <a:t>民主</a:t>
            </a:r>
          </a:p>
          <a:p>
            <a:r>
              <a:rPr lang="en-US" altLang="zh-TW" sz="1600" dirty="0"/>
              <a:t>22 </a:t>
            </a:r>
            <a:r>
              <a:rPr lang="zh-TW" altLang="en-US" sz="1600" dirty="0"/>
              <a:t>也</a:t>
            </a:r>
          </a:p>
          <a:p>
            <a:r>
              <a:rPr lang="en-US" altLang="zh-TW" sz="1600" dirty="0"/>
              <a:t>24 </a:t>
            </a:r>
            <a:r>
              <a:rPr lang="zh-TW" altLang="en-US" sz="1600" dirty="0"/>
              <a:t>讓</a:t>
            </a:r>
          </a:p>
          <a:p>
            <a:r>
              <a:rPr lang="en-US" altLang="zh-TW" sz="1600" dirty="0"/>
              <a:t>24 </a:t>
            </a:r>
            <a:r>
              <a:rPr lang="zh-TW" altLang="en-US" sz="1600" dirty="0"/>
              <a:t>會</a:t>
            </a:r>
          </a:p>
          <a:p>
            <a:r>
              <a:rPr lang="en-US" altLang="zh-TW" sz="1600" dirty="0"/>
              <a:t>25 </a:t>
            </a:r>
            <a:r>
              <a:rPr lang="zh-TW" altLang="en-US" sz="1600" dirty="0"/>
              <a:t>經濟</a:t>
            </a:r>
          </a:p>
          <a:p>
            <a:r>
              <a:rPr lang="en-US" altLang="zh-TW" sz="1600" dirty="0"/>
              <a:t>25 </a:t>
            </a:r>
            <a:r>
              <a:rPr lang="zh-TW" altLang="en-US" sz="1600" dirty="0"/>
              <a:t>這個</a:t>
            </a:r>
          </a:p>
          <a:p>
            <a:r>
              <a:rPr lang="en-US" altLang="zh-TW" sz="1600" dirty="0"/>
              <a:t>25 </a:t>
            </a:r>
            <a:r>
              <a:rPr lang="zh-TW" altLang="en-US" sz="1600" dirty="0"/>
              <a:t>要</a:t>
            </a:r>
          </a:p>
          <a:p>
            <a:r>
              <a:rPr lang="en-US" altLang="zh-TW" sz="1600" dirty="0"/>
              <a:t>27 </a:t>
            </a:r>
            <a:r>
              <a:rPr lang="zh-TW" altLang="en-US" sz="1600" dirty="0"/>
              <a:t>新政府</a:t>
            </a:r>
          </a:p>
          <a:p>
            <a:r>
              <a:rPr lang="en-US" altLang="zh-TW" sz="1600" dirty="0"/>
              <a:t>27 </a:t>
            </a:r>
            <a:r>
              <a:rPr lang="zh-TW" altLang="en-US" sz="1600" dirty="0"/>
              <a:t>是</a:t>
            </a:r>
          </a:p>
          <a:p>
            <a:r>
              <a:rPr lang="en-US" altLang="zh-TW" sz="1600" dirty="0"/>
              <a:t>29 </a:t>
            </a:r>
            <a:r>
              <a:rPr lang="zh-TW" altLang="en-US" sz="1600" dirty="0"/>
              <a:t>一個</a:t>
            </a:r>
          </a:p>
          <a:p>
            <a:r>
              <a:rPr lang="en-US" altLang="zh-TW" sz="1600" dirty="0"/>
              <a:t>31 </a:t>
            </a:r>
            <a:r>
              <a:rPr lang="zh-TW" altLang="en-US" sz="1600" dirty="0"/>
              <a:t>和</a:t>
            </a:r>
          </a:p>
          <a:p>
            <a:r>
              <a:rPr lang="en-US" altLang="zh-TW" sz="1600" dirty="0"/>
              <a:t>32 </a:t>
            </a:r>
            <a:r>
              <a:rPr lang="zh-TW" altLang="en-US" sz="1600" dirty="0"/>
              <a:t>國家</a:t>
            </a:r>
          </a:p>
          <a:p>
            <a:r>
              <a:rPr lang="en-US" altLang="zh-TW" sz="1600" dirty="0"/>
              <a:t>33 </a:t>
            </a:r>
            <a:r>
              <a:rPr lang="zh-TW" altLang="en-US" sz="1600" dirty="0"/>
              <a:t>在</a:t>
            </a:r>
          </a:p>
          <a:p>
            <a:r>
              <a:rPr lang="en-US" altLang="zh-TW" sz="1600" dirty="0"/>
              <a:t>37 </a:t>
            </a:r>
            <a:r>
              <a:rPr lang="zh-TW" altLang="en-US" sz="1600" dirty="0"/>
              <a:t>與</a:t>
            </a:r>
          </a:p>
          <a:p>
            <a:r>
              <a:rPr lang="en-US" altLang="zh-TW" sz="1600" dirty="0"/>
              <a:t>39 </a:t>
            </a:r>
            <a:r>
              <a:rPr lang="zh-TW" altLang="en-US" sz="1600" dirty="0"/>
              <a:t>台灣</a:t>
            </a:r>
          </a:p>
          <a:p>
            <a:r>
              <a:rPr lang="en-US" altLang="zh-TW" sz="1600" dirty="0"/>
              <a:t>59 </a:t>
            </a:r>
            <a:r>
              <a:rPr lang="zh-TW" altLang="en-US" sz="1600" dirty="0"/>
              <a:t>、</a:t>
            </a:r>
          </a:p>
          <a:p>
            <a:r>
              <a:rPr lang="en-US" altLang="zh-TW" sz="1600" dirty="0"/>
              <a:t>86 </a:t>
            </a:r>
            <a:r>
              <a:rPr lang="zh-TW" altLang="en-US" sz="1600" dirty="0"/>
              <a:t>我們</a:t>
            </a:r>
          </a:p>
          <a:p>
            <a:r>
              <a:rPr lang="en-US" altLang="zh-TW" sz="1600" dirty="0"/>
              <a:t>159 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292 </a:t>
            </a:r>
            <a:r>
              <a:rPr lang="zh-TW" altLang="en-US" sz="1600" dirty="0"/>
              <a:t>的</a:t>
            </a:r>
          </a:p>
          <a:p>
            <a:r>
              <a:rPr lang="en-US" altLang="zh-TW" sz="1600" dirty="0"/>
              <a:t>336 </a:t>
            </a:r>
            <a:r>
              <a:rPr lang="zh-TW" altLang="en-US" sz="1600" dirty="0"/>
              <a:t>，</a:t>
            </a:r>
          </a:p>
        </p:txBody>
      </p:sp>
      <p:sp>
        <p:nvSpPr>
          <p:cNvPr id="2" name="向右箭號 1"/>
          <p:cNvSpPr/>
          <p:nvPr/>
        </p:nvSpPr>
        <p:spPr>
          <a:xfrm>
            <a:off x="4139952" y="2996952"/>
            <a:ext cx="1512168" cy="13681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9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19"/>
          <p:cNvSpPr>
            <a:spLocks noChangeArrowheads="1"/>
          </p:cNvSpPr>
          <p:nvPr/>
        </p:nvSpPr>
        <p:spPr bwMode="auto">
          <a:xfrm>
            <a:off x="254125" y="1157213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5" name="TextBox 44"/>
          <p:cNvSpPr txBox="1">
            <a:spLocks noChangeArrowheads="1"/>
          </p:cNvSpPr>
          <p:nvPr/>
        </p:nvSpPr>
        <p:spPr bwMode="auto">
          <a:xfrm>
            <a:off x="179512" y="330126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Input File</a:t>
            </a:r>
          </a:p>
        </p:txBody>
      </p:sp>
      <p:cxnSp>
        <p:nvCxnSpPr>
          <p:cNvPr id="6" name="直線單箭頭接點 5"/>
          <p:cNvCxnSpPr/>
          <p:nvPr/>
        </p:nvCxnSpPr>
        <p:spPr>
          <a:xfrm>
            <a:off x="1432050" y="1410816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2464396" y="783450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Map</a:t>
            </a:r>
            <a:endParaRPr lang="zh-TW" altLang="en-US" sz="3600" dirty="0"/>
          </a:p>
        </p:txBody>
      </p:sp>
      <p:sp>
        <p:nvSpPr>
          <p:cNvPr id="8" name="圓角矩形 7"/>
          <p:cNvSpPr/>
          <p:nvPr/>
        </p:nvSpPr>
        <p:spPr>
          <a:xfrm>
            <a:off x="5056684" y="783450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Reduce</a:t>
            </a:r>
            <a:endParaRPr lang="zh-TW" altLang="en-US" sz="3600" dirty="0"/>
          </a:p>
        </p:txBody>
      </p:sp>
      <p:sp>
        <p:nvSpPr>
          <p:cNvPr id="9" name="Can 19"/>
          <p:cNvSpPr>
            <a:spLocks noChangeArrowheads="1"/>
          </p:cNvSpPr>
          <p:nvPr/>
        </p:nvSpPr>
        <p:spPr bwMode="auto">
          <a:xfrm>
            <a:off x="8019604" y="1190972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10" name="TextBox 44"/>
          <p:cNvSpPr txBox="1">
            <a:spLocks noChangeArrowheads="1"/>
          </p:cNvSpPr>
          <p:nvPr/>
        </p:nvSpPr>
        <p:spPr bwMode="auto">
          <a:xfrm>
            <a:off x="7764586" y="330126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Calibri" pitchFamily="34" charset="0"/>
              </a:rPr>
              <a:t>Write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Output File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7059266" y="1448728"/>
            <a:ext cx="8163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339752" y="97623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339752" y="143705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139952" y="97819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139952" y="143901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932040" y="97819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932040" y="143901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804248" y="978198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804248" y="1439011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cxnSp>
        <p:nvCxnSpPr>
          <p:cNvPr id="20" name="直線接點 19"/>
          <p:cNvCxnSpPr>
            <a:stCxn id="14" idx="3"/>
            <a:endCxn id="16" idx="1"/>
          </p:cNvCxnSpPr>
          <p:nvPr/>
        </p:nvCxnSpPr>
        <p:spPr>
          <a:xfrm>
            <a:off x="4427984" y="112319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15" idx="3"/>
            <a:endCxn id="17" idx="1"/>
          </p:cNvCxnSpPr>
          <p:nvPr/>
        </p:nvCxnSpPr>
        <p:spPr>
          <a:xfrm>
            <a:off x="4427984" y="1584007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3"/>
          </p:cNvCxnSpPr>
          <p:nvPr/>
        </p:nvCxnSpPr>
        <p:spPr>
          <a:xfrm>
            <a:off x="8482360" y="1914872"/>
            <a:ext cx="0" cy="1439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5056684" y="2850406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Map</a:t>
            </a:r>
            <a:endParaRPr lang="zh-TW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4932040" y="3043194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932040" y="3504007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732240" y="3045154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732240" y="3505967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7092280" y="3504007"/>
            <a:ext cx="139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圓角矩形 33"/>
          <p:cNvSpPr/>
          <p:nvPr/>
        </p:nvSpPr>
        <p:spPr>
          <a:xfrm>
            <a:off x="2392388" y="2850406"/>
            <a:ext cx="1872208" cy="1370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Reduce</a:t>
            </a:r>
            <a:endParaRPr lang="zh-TW" altLang="en-US" sz="3600" dirty="0"/>
          </a:p>
        </p:txBody>
      </p:sp>
      <p:sp>
        <p:nvSpPr>
          <p:cNvPr id="35" name="矩形 34"/>
          <p:cNvSpPr/>
          <p:nvPr/>
        </p:nvSpPr>
        <p:spPr>
          <a:xfrm>
            <a:off x="2267744" y="3045154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267744" y="3505967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139952" y="3045154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139952" y="3505967"/>
            <a:ext cx="288032" cy="289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4427984" y="3210446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27984" y="3671259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19"/>
          <p:cNvSpPr>
            <a:spLocks noChangeArrowheads="1"/>
          </p:cNvSpPr>
          <p:nvPr/>
        </p:nvSpPr>
        <p:spPr bwMode="auto">
          <a:xfrm>
            <a:off x="229072" y="3333186"/>
            <a:ext cx="925512" cy="723900"/>
          </a:xfrm>
          <a:prstGeom prst="can">
            <a:avLst>
              <a:gd name="adj" fmla="val 25000"/>
            </a:avLst>
          </a:prstGeom>
          <a:solidFill>
            <a:srgbClr val="F79646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</a:rPr>
              <a:t>HDFS</a:t>
            </a:r>
          </a:p>
        </p:txBody>
      </p:sp>
      <p:sp>
        <p:nvSpPr>
          <p:cNvPr id="42" name="TextBox 44"/>
          <p:cNvSpPr txBox="1">
            <a:spLocks noChangeArrowheads="1"/>
          </p:cNvSpPr>
          <p:nvPr/>
        </p:nvSpPr>
        <p:spPr bwMode="auto">
          <a:xfrm>
            <a:off x="-25946" y="2472340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Calibri" pitchFamily="34" charset="0"/>
              </a:rPr>
              <a:t>Write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Output File</a:t>
            </a:r>
          </a:p>
        </p:txBody>
      </p:sp>
      <p:cxnSp>
        <p:nvCxnSpPr>
          <p:cNvPr id="43" name="直線單箭頭接點 42"/>
          <p:cNvCxnSpPr/>
          <p:nvPr/>
        </p:nvCxnSpPr>
        <p:spPr>
          <a:xfrm flipH="1">
            <a:off x="1331640" y="3590190"/>
            <a:ext cx="8458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4"/>
          <p:cNvSpPr txBox="1">
            <a:spLocks noChangeArrowheads="1"/>
          </p:cNvSpPr>
          <p:nvPr/>
        </p:nvSpPr>
        <p:spPr bwMode="auto">
          <a:xfrm>
            <a:off x="7690718" y="3535747"/>
            <a:ext cx="1252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TW" dirty="0">
                <a:latin typeface="Calibri" pitchFamily="34" charset="0"/>
              </a:rPr>
              <a:t>Read </a:t>
            </a:r>
          </a:p>
          <a:p>
            <a:pPr eaLnBrk="1" hangingPunct="1"/>
            <a:r>
              <a:rPr lang="en-US" altLang="zh-TW" dirty="0">
                <a:latin typeface="Calibri" pitchFamily="34" charset="0"/>
              </a:rPr>
              <a:t>output File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148528" y="4509120"/>
            <a:ext cx="2933299" cy="212365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各位 友邦 的 元首 與 貴賓 、 各國 駐台 使節 及 代表 、 現場 的 好 朋友 ， 全體 國人 同胞 ， 大家 好 。   </a:t>
            </a:r>
          </a:p>
          <a:p>
            <a:endParaRPr lang="zh-TW" altLang="en-US" sz="1200" dirty="0"/>
          </a:p>
          <a:p>
            <a:r>
              <a:rPr lang="zh-TW" altLang="en-US" sz="1200" dirty="0"/>
              <a:t>感謝 與 承擔   就 在 剛剛 ， 我 和 陳建仁 已經 在 總統府 裡面 ， 正式 宣誓 就任 中華民國 第十四 任 </a:t>
            </a:r>
          </a:p>
          <a:p>
            <a:endParaRPr lang="zh-TW" altLang="en-US" sz="1200" dirty="0"/>
          </a:p>
          <a:p>
            <a:r>
              <a:rPr lang="zh-TW" altLang="en-US" sz="1200" dirty="0"/>
              <a:t>總統 與 副 總統 。 我們 要 感謝 這塊 土地 對 我們 的 栽培 ， 感謝 人民 對 我們 的 信任 ，</a:t>
            </a:r>
            <a:endParaRPr lang="en-US" altLang="zh-TW" sz="12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97031" y="4254811"/>
            <a:ext cx="1212191" cy="255454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關於	</a:t>
            </a:r>
            <a:r>
              <a:rPr lang="en-US" altLang="zh-TW" sz="1600" dirty="0"/>
              <a:t>2</a:t>
            </a:r>
          </a:p>
          <a:p>
            <a:r>
              <a:rPr lang="zh-TW" altLang="en-US" sz="1600" dirty="0"/>
              <a:t>關聯	</a:t>
            </a:r>
            <a:r>
              <a:rPr lang="en-US" altLang="zh-TW" sz="1600" dirty="0"/>
              <a:t>1</a:t>
            </a:r>
          </a:p>
          <a:p>
            <a:r>
              <a:rPr lang="zh-TW" altLang="en-US" sz="1600" dirty="0"/>
              <a:t>關鍵	</a:t>
            </a:r>
            <a:r>
              <a:rPr lang="en-US" altLang="zh-TW" sz="1600" dirty="0"/>
              <a:t>4</a:t>
            </a:r>
          </a:p>
          <a:p>
            <a:r>
              <a:rPr lang="zh-TW" altLang="en-US" sz="1600" dirty="0"/>
              <a:t>關鍵時刻	</a:t>
            </a:r>
            <a:r>
              <a:rPr lang="en-US" altLang="zh-TW" sz="1600" dirty="0"/>
              <a:t>1</a:t>
            </a:r>
          </a:p>
          <a:p>
            <a:r>
              <a:rPr lang="en-US" altLang="zh-TW" sz="1600" dirty="0"/>
              <a:t>:</a:t>
            </a:r>
          </a:p>
          <a:p>
            <a:r>
              <a:rPr lang="zh-TW" altLang="en-US" sz="1600" dirty="0"/>
              <a:t>陳建仁	</a:t>
            </a:r>
            <a:r>
              <a:rPr lang="en-US" altLang="zh-TW" sz="1600" dirty="0"/>
              <a:t>2</a:t>
            </a:r>
          </a:p>
          <a:p>
            <a:r>
              <a:rPr lang="zh-TW" altLang="en-US" sz="1600" dirty="0"/>
              <a:t>階層	</a:t>
            </a:r>
            <a:r>
              <a:rPr lang="en-US" altLang="zh-TW" sz="1600" dirty="0"/>
              <a:t>1</a:t>
            </a:r>
          </a:p>
          <a:p>
            <a:r>
              <a:rPr lang="zh-TW" altLang="en-US" sz="1600" dirty="0"/>
              <a:t>階段	</a:t>
            </a:r>
            <a:r>
              <a:rPr lang="en-US" altLang="zh-TW" sz="1600" dirty="0"/>
              <a:t>1</a:t>
            </a:r>
          </a:p>
          <a:p>
            <a:r>
              <a:rPr lang="en-US" altLang="zh-TW" sz="1600" dirty="0"/>
              <a:t>:</a:t>
            </a:r>
          </a:p>
          <a:p>
            <a:r>
              <a:rPr lang="zh-TW" altLang="en-US" sz="1600" dirty="0"/>
              <a:t>雙引擎	</a:t>
            </a:r>
            <a:r>
              <a:rPr lang="en-US" altLang="zh-TW" sz="1600" dirty="0"/>
              <a:t>1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6732240" y="4440533"/>
            <a:ext cx="849913" cy="230832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32 </a:t>
            </a:r>
            <a:r>
              <a:rPr lang="zh-TW" altLang="en-US" sz="1600" dirty="0"/>
              <a:t>國家</a:t>
            </a:r>
          </a:p>
          <a:p>
            <a:r>
              <a:rPr lang="en-US" altLang="zh-TW" sz="1600" dirty="0"/>
              <a:t>33 </a:t>
            </a:r>
            <a:r>
              <a:rPr lang="zh-TW" altLang="en-US" sz="1600" dirty="0"/>
              <a:t>在</a:t>
            </a:r>
          </a:p>
          <a:p>
            <a:r>
              <a:rPr lang="en-US" altLang="zh-TW" sz="1600" dirty="0"/>
              <a:t>37 </a:t>
            </a:r>
            <a:r>
              <a:rPr lang="zh-TW" altLang="en-US" sz="1600" dirty="0"/>
              <a:t>與</a:t>
            </a:r>
          </a:p>
          <a:p>
            <a:r>
              <a:rPr lang="en-US" altLang="zh-TW" sz="1600" dirty="0"/>
              <a:t>39 </a:t>
            </a:r>
            <a:r>
              <a:rPr lang="zh-TW" altLang="en-US" sz="1600" dirty="0"/>
              <a:t>台灣</a:t>
            </a:r>
          </a:p>
          <a:p>
            <a:r>
              <a:rPr lang="en-US" altLang="zh-TW" sz="1600" dirty="0"/>
              <a:t>59 </a:t>
            </a:r>
            <a:r>
              <a:rPr lang="zh-TW" altLang="en-US" sz="1600" dirty="0"/>
              <a:t>、</a:t>
            </a:r>
          </a:p>
          <a:p>
            <a:r>
              <a:rPr lang="en-US" altLang="zh-TW" sz="1600" dirty="0"/>
              <a:t>86 </a:t>
            </a:r>
            <a:r>
              <a:rPr lang="zh-TW" altLang="en-US" sz="1600" dirty="0"/>
              <a:t>我們</a:t>
            </a:r>
          </a:p>
          <a:p>
            <a:r>
              <a:rPr lang="en-US" altLang="zh-TW" sz="1600" dirty="0"/>
              <a:t>159 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292 </a:t>
            </a:r>
            <a:r>
              <a:rPr lang="zh-TW" altLang="en-US" sz="1600" dirty="0"/>
              <a:t>的</a:t>
            </a:r>
          </a:p>
          <a:p>
            <a:r>
              <a:rPr lang="en-US" altLang="zh-TW" sz="1600" dirty="0"/>
              <a:t>336 </a:t>
            </a:r>
            <a:r>
              <a:rPr lang="zh-TW" altLang="en-US" sz="1600" dirty="0"/>
              <a:t>，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962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/>
      <p:bldP spid="47" grpId="0"/>
      <p:bldP spid="48" grpId="0" animBg="1"/>
      <p:bldP spid="49" grpId="0" animBg="1"/>
      <p:bldP spid="5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539552" y="332656"/>
            <a:ext cx="5904656" cy="3960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5698" y="0"/>
            <a:ext cx="8839200" cy="51816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public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static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void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main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(String[] </a:t>
            </a:r>
            <a:r>
              <a:rPr lang="en-US" altLang="zh-TW" sz="17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 </a:t>
            </a:r>
            <a:r>
              <a:rPr lang="en-US" altLang="zh-TW" sz="1700" b="1" dirty="0">
                <a:solidFill>
                  <a:srgbClr val="7F0055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throws</a:t>
            </a:r>
            <a:r>
              <a:rPr lang="en-US" altLang="zh-TW" sz="1700" b="1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Exception {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Configuration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Configuration();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Job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= new Job(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conf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, "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"); 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job.setOutputKeyClass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Text.class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job.setOutputValueClass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IntWritable.class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job.setMapperClass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Map.class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job.setReducerClass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Reduce.class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job.setJarByClass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WordCount.class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    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job.setInputFormatClass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TextInputFormat.class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job.setOutputFormatClass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TextOutputFormat.class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FileInputFormat.addInputPath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[0]));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FileOutputFormat.setOutputPath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(job, new Path(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args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[1]));</a:t>
            </a:r>
          </a:p>
          <a:p>
            <a:pPr>
              <a:buFontTx/>
              <a:buNone/>
            </a:pP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   </a:t>
            </a:r>
            <a:r>
              <a:rPr lang="en-US" altLang="zh-TW" sz="1400" dirty="0" err="1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job.waitForCompletion</a:t>
            </a:r>
            <a:r>
              <a:rPr lang="en-US" altLang="zh-TW" sz="14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(true); </a:t>
            </a:r>
          </a:p>
          <a:p>
            <a:pPr>
              <a:buFontTx/>
              <a:buNone/>
            </a:pPr>
            <a:r>
              <a:rPr lang="en-US" altLang="zh-TW" sz="1700" dirty="0">
                <a:solidFill>
                  <a:srgbClr val="000000"/>
                </a:solidFill>
                <a:latin typeface="Consolas" charset="0"/>
                <a:ea typeface="ＭＳ Ｐゴシック" pitchFamily="34" charset="-128"/>
                <a:cs typeface="Consolas" charset="0"/>
              </a:rPr>
              <a:t> }</a:t>
            </a:r>
            <a:endParaRPr lang="en-US" altLang="zh-TW" sz="1700" dirty="0">
              <a:latin typeface="Consolas" charset="0"/>
              <a:ea typeface="ＭＳ Ｐゴシック" pitchFamily="34" charset="-128"/>
              <a:cs typeface="Consolas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495007" y="2060848"/>
            <a:ext cx="1486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/>
              <a:t>Job1</a:t>
            </a:r>
            <a:endParaRPr lang="zh-TW" altLang="en-US" sz="5400" dirty="0"/>
          </a:p>
        </p:txBody>
      </p:sp>
      <p:pic>
        <p:nvPicPr>
          <p:cNvPr id="15364" name="Picture 4" descr="http://1.bp.blogspot.com/-zgrq-6juA_0/T6QJJ97JCtI/AAAAAAAAA7A/xwPGt9tZh2M/s1600/NewJobNextEx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8" y="692696"/>
            <a:ext cx="5929560" cy="55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3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This assignment will let you know…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07504" y="342900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4" idx="6"/>
            <a:endCxn id="11" idx="1"/>
          </p:cNvCxnSpPr>
          <p:nvPr/>
        </p:nvCxnSpPr>
        <p:spPr>
          <a:xfrm flipV="1">
            <a:off x="899592" y="2312876"/>
            <a:ext cx="936104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4" idx="6"/>
            <a:endCxn id="13" idx="1"/>
          </p:cNvCxnSpPr>
          <p:nvPr/>
        </p:nvCxnSpPr>
        <p:spPr>
          <a:xfrm flipV="1">
            <a:off x="899592" y="3248980"/>
            <a:ext cx="93610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3563888" y="339965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835696" y="1988840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35696" y="2924944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835696" y="4005064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stCxn id="4" idx="6"/>
            <a:endCxn id="15" idx="1"/>
          </p:cNvCxnSpPr>
          <p:nvPr/>
        </p:nvCxnSpPr>
        <p:spPr>
          <a:xfrm>
            <a:off x="899592" y="3825044"/>
            <a:ext cx="93610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1" idx="3"/>
            <a:endCxn id="10" idx="2"/>
          </p:cNvCxnSpPr>
          <p:nvPr/>
        </p:nvCxnSpPr>
        <p:spPr>
          <a:xfrm>
            <a:off x="2699792" y="2312876"/>
            <a:ext cx="864096" cy="1482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3" idx="3"/>
            <a:endCxn id="10" idx="2"/>
          </p:cNvCxnSpPr>
          <p:nvPr/>
        </p:nvCxnSpPr>
        <p:spPr>
          <a:xfrm>
            <a:off x="2699792" y="3248980"/>
            <a:ext cx="864096" cy="546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5" idx="3"/>
            <a:endCxn id="10" idx="2"/>
          </p:cNvCxnSpPr>
          <p:nvPr/>
        </p:nvCxnSpPr>
        <p:spPr>
          <a:xfrm flipV="1">
            <a:off x="2699792" y="3795700"/>
            <a:ext cx="864096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30" idx="1"/>
          </p:cNvCxnSpPr>
          <p:nvPr/>
        </p:nvCxnSpPr>
        <p:spPr>
          <a:xfrm flipV="1">
            <a:off x="4355976" y="2312876"/>
            <a:ext cx="936104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31" idx="1"/>
          </p:cNvCxnSpPr>
          <p:nvPr/>
        </p:nvCxnSpPr>
        <p:spPr>
          <a:xfrm flipV="1">
            <a:off x="4355976" y="3248980"/>
            <a:ext cx="93610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292080" y="1988840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292080" y="2924944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292080" y="4005064"/>
            <a:ext cx="8640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/>
          <p:cNvCxnSpPr>
            <a:endCxn id="32" idx="1"/>
          </p:cNvCxnSpPr>
          <p:nvPr/>
        </p:nvCxnSpPr>
        <p:spPr>
          <a:xfrm>
            <a:off x="4355976" y="3825044"/>
            <a:ext cx="93610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7020272" y="33636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>
            <a:endCxn id="34" idx="2"/>
          </p:cNvCxnSpPr>
          <p:nvPr/>
        </p:nvCxnSpPr>
        <p:spPr>
          <a:xfrm>
            <a:off x="6156176" y="2276872"/>
            <a:ext cx="864096" cy="1482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endCxn id="34" idx="2"/>
          </p:cNvCxnSpPr>
          <p:nvPr/>
        </p:nvCxnSpPr>
        <p:spPr>
          <a:xfrm>
            <a:off x="6156176" y="3212976"/>
            <a:ext cx="864096" cy="546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34" idx="2"/>
          </p:cNvCxnSpPr>
          <p:nvPr/>
        </p:nvCxnSpPr>
        <p:spPr>
          <a:xfrm flipV="1">
            <a:off x="6156176" y="3759696"/>
            <a:ext cx="864096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07504" y="5517232"/>
            <a:ext cx="7992888" cy="720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755576" y="5733256"/>
            <a:ext cx="569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Iterative Programming Model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07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  <p:bldP spid="30" grpId="0" animBg="1"/>
      <p:bldP spid="31" grpId="0" animBg="1"/>
      <p:bldP spid="32" grpId="0" animBg="1"/>
      <p:bldP spid="3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Further Resources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30725"/>
          </a:xfrm>
          <a:ln/>
        </p:spPr>
        <p:txBody>
          <a:bodyPr/>
          <a:lstStyle/>
          <a:p>
            <a:pPr marL="341313" indent="-341313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100" dirty="0" err="1"/>
              <a:t>GridEngine</a:t>
            </a:r>
            <a:r>
              <a:rPr lang="en-US" sz="2100" dirty="0"/>
              <a:t> User's Guide:</a:t>
            </a:r>
            <a:r>
              <a:rPr lang="en-US" sz="2100" b="1" dirty="0"/>
              <a:t> </a:t>
            </a:r>
            <a:r>
              <a:rPr lang="en-US" sz="2100" b="1" dirty="0">
                <a:hlinkClick r:id="rId3"/>
              </a:rPr>
              <a:t>http://rc.usf.edu/trac/doc/wiki/gridEngineUsers</a:t>
            </a:r>
          </a:p>
          <a:p>
            <a:pPr marL="341313" indent="-341313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100" dirty="0" err="1"/>
              <a:t>GridEngine</a:t>
            </a:r>
            <a:r>
              <a:rPr lang="en-US" sz="2100" dirty="0"/>
              <a:t> </a:t>
            </a:r>
            <a:r>
              <a:rPr lang="en-US" sz="2100" dirty="0" err="1"/>
              <a:t>Hadoop</a:t>
            </a:r>
            <a:r>
              <a:rPr lang="en-US" sz="2100" dirty="0"/>
              <a:t> Submission Script: </a:t>
            </a:r>
            <a:r>
              <a:rPr lang="en-US" sz="2100" dirty="0">
                <a:hlinkClick r:id="rId4"/>
              </a:rPr>
              <a:t>http://rc.usf.edu/trac/doc/wiki/Hadoop</a:t>
            </a:r>
          </a:p>
          <a:p>
            <a:pPr marL="341313" indent="-341313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100" dirty="0" err="1"/>
              <a:t>Hadoop</a:t>
            </a:r>
            <a:r>
              <a:rPr lang="en-US" sz="2100" dirty="0"/>
              <a:t> Tutorial: </a:t>
            </a:r>
            <a:r>
              <a:rPr lang="en-US" sz="2100" dirty="0">
                <a:hlinkClick r:id="rId5"/>
              </a:rPr>
              <a:t>http://developer.yahoo.com/hadoop/tutorial/module1.html</a:t>
            </a:r>
          </a:p>
          <a:p>
            <a:pPr marL="341313" indent="-341313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100" dirty="0" err="1"/>
              <a:t>Hadoop</a:t>
            </a:r>
            <a:r>
              <a:rPr lang="en-US" sz="2100" dirty="0"/>
              <a:t> Streaming: </a:t>
            </a:r>
            <a:r>
              <a:rPr lang="en-US" sz="2100" dirty="0">
                <a:hlinkClick r:id="rId6"/>
              </a:rPr>
              <a:t>http://hadoop.apache.org/common/docs/r0.15.2/streaming.html</a:t>
            </a:r>
          </a:p>
          <a:p>
            <a:pPr marL="341313" indent="-341313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100" dirty="0" err="1"/>
              <a:t>Hadoop</a:t>
            </a:r>
            <a:r>
              <a:rPr lang="en-US" sz="2100" dirty="0"/>
              <a:t> API: </a:t>
            </a:r>
            <a:r>
              <a:rPr lang="en-US" sz="2100" dirty="0">
                <a:hlinkClick r:id="rId7"/>
              </a:rPr>
              <a:t>http://hadoop.apache.org/common/docs/current/api</a:t>
            </a:r>
          </a:p>
          <a:p>
            <a:pPr marL="341313" indent="-341313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100" dirty="0"/>
              <a:t>HDFS Commands Reference: </a:t>
            </a:r>
            <a:r>
              <a:rPr lang="en-US" sz="2100" dirty="0">
                <a:hlinkClick r:id="rId8"/>
              </a:rPr>
              <a:t>http://hadoop.apache.org/hdfs/docs/current/file_system_shell.html</a:t>
            </a:r>
          </a:p>
          <a:p>
            <a:pPr marL="341313" indent="-341313">
              <a:lnSpc>
                <a:spcPct val="90000"/>
              </a:lnSpc>
              <a:spcBef>
                <a:spcPts val="525"/>
              </a:spcBef>
              <a:buClr>
                <a:srgbClr val="CC9900"/>
              </a:buClr>
              <a:buSzPct val="65000"/>
              <a:buFont typeface="Wingdings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1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179512" y="5517232"/>
            <a:ext cx="889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Textbooks: </a:t>
            </a:r>
          </a:p>
          <a:p>
            <a:pPr marL="342900" indent="-342900">
              <a:buAutoNum type="arabicPeriod"/>
            </a:pPr>
            <a:r>
              <a:rPr lang="en-US" altLang="zh-TW" dirty="0"/>
              <a:t>Tom White, </a:t>
            </a:r>
            <a:r>
              <a:rPr lang="en-US" altLang="zh-TW" dirty="0" err="1"/>
              <a:t>Hadoop</a:t>
            </a:r>
            <a:r>
              <a:rPr lang="en-US" altLang="zh-TW" dirty="0"/>
              <a:t>: the Definitive Guide, Third Edition, OREILLY. </a:t>
            </a:r>
          </a:p>
          <a:p>
            <a:pPr marL="342900" indent="-342900">
              <a:buAutoNum type="arabicPeriod"/>
            </a:pPr>
            <a:r>
              <a:rPr lang="en-US" altLang="zh-TW" dirty="0"/>
              <a:t>Jimmy Lin, Data-Intensive Text Processing with </a:t>
            </a:r>
            <a:r>
              <a:rPr lang="en-US" altLang="zh-TW" dirty="0" err="1"/>
              <a:t>MapReduce</a:t>
            </a:r>
            <a:r>
              <a:rPr lang="en-US" altLang="zh-TW" dirty="0"/>
              <a:t>, Morgan &amp; Claypool Publishers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310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Join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Classic </a:t>
            </a:r>
            <a:r>
              <a:rPr lang="en-US" altLang="zh-TW" sz="4400" dirty="0" err="1"/>
              <a:t>MapReduce</a:t>
            </a:r>
            <a:r>
              <a:rPr lang="en-US" altLang="zh-TW" sz="4400" dirty="0"/>
              <a:t> Algorithm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30562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新細明體" charset="-120"/>
              </a:rPr>
              <a:t>MapReduce</a:t>
            </a:r>
            <a:r>
              <a:rPr lang="en-US" altLang="zh-TW" dirty="0">
                <a:ea typeface="新細明體" charset="-120"/>
              </a:rPr>
              <a:t> Join: </a:t>
            </a:r>
            <a:r>
              <a:rPr lang="en-US" altLang="zh-CN" dirty="0"/>
              <a:t>Running Example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85052"/>
              </p:ext>
            </p:extLst>
          </p:nvPr>
        </p:nvGraphicFramePr>
        <p:xfrm>
          <a:off x="468313" y="2205038"/>
          <a:ext cx="1008062" cy="146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ab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cd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ef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863161"/>
              </p:ext>
            </p:extLst>
          </p:nvPr>
        </p:nvGraphicFramePr>
        <p:xfrm>
          <a:off x="468313" y="4365625"/>
          <a:ext cx="1008062" cy="146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endParaRPr lang="zh-CN" altLang="en-US" sz="1800" dirty="0"/>
                    </a:p>
                  </a:txBody>
                  <a:tcPr marL="91435" marR="91435" marT="45690" marB="456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39750" y="1700213"/>
            <a:ext cx="1008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table x</a:t>
            </a:r>
            <a:endParaRPr lang="zh-CN" alt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9750" y="3860800"/>
            <a:ext cx="1008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table y</a:t>
            </a: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1692275" y="2852738"/>
            <a:ext cx="719138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19250" y="2492375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map()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1692275" y="5084763"/>
            <a:ext cx="719138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619250" y="4724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map()</a:t>
            </a:r>
            <a:endParaRPr lang="zh-CN" altLang="en-US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700338" y="2409825"/>
          <a:ext cx="311150" cy="3656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280" marR="91280" marT="45641" marB="456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700338" y="3206750"/>
          <a:ext cx="311150" cy="36671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280" marR="91280" marT="45839" marB="458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555875" y="1700213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key</a:t>
            </a:r>
            <a:endParaRPr lang="zh-CN" altLang="en-US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132138" y="2409825"/>
          <a:ext cx="762000" cy="7318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x</a:t>
                      </a:r>
                      <a:endParaRPr lang="zh-CN" altLang="en-US" sz="1800" dirty="0"/>
                    </a:p>
                  </a:txBody>
                  <a:tcPr marL="91499" marR="91499" marT="45740" marB="45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ab</a:t>
                      </a:r>
                      <a:endParaRPr lang="zh-CN" altLang="en-US" sz="1800" dirty="0"/>
                    </a:p>
                  </a:txBody>
                  <a:tcPr marL="91499" marR="91499" marT="45740" marB="45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x</a:t>
                      </a:r>
                      <a:endParaRPr lang="zh-CN" altLang="en-US" sz="1800" dirty="0"/>
                    </a:p>
                  </a:txBody>
                  <a:tcPr marL="91499" marR="91499" marT="45740" marB="45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cd</a:t>
                      </a:r>
                      <a:endParaRPr lang="zh-CN" altLang="en-US" sz="1800" dirty="0"/>
                    </a:p>
                  </a:txBody>
                  <a:tcPr marL="91499" marR="91499" marT="45740" marB="457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162300" y="3206750"/>
          <a:ext cx="762000" cy="36671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x</a:t>
                      </a:r>
                      <a:endParaRPr lang="zh-CN" altLang="en-US" sz="1800" dirty="0"/>
                    </a:p>
                  </a:txBody>
                  <a:tcPr marL="91499" marR="91499" marT="45839" marB="45839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ef</a:t>
                      </a:r>
                      <a:endParaRPr lang="zh-CN" altLang="en-US" sz="1800" dirty="0"/>
                    </a:p>
                  </a:txBody>
                  <a:tcPr marL="91499" marR="91499" marT="45839" marB="458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203575" y="1700213"/>
            <a:ext cx="86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value</a:t>
            </a: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2700338" y="4581525"/>
          <a:ext cx="311150" cy="3656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280" marR="91280" marT="45641" marB="456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2700338" y="5006975"/>
          <a:ext cx="311150" cy="36671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280" marR="91280" marT="45839" marB="458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2700338" y="5438775"/>
          <a:ext cx="311150" cy="36671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280" marR="91280" marT="45839" marB="458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555875" y="3933825"/>
            <a:ext cx="647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key</a:t>
            </a:r>
            <a:endParaRPr lang="zh-CN" altLang="en-US"/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3179763" y="4575175"/>
          <a:ext cx="762000" cy="36671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y</a:t>
                      </a:r>
                      <a:endParaRPr lang="zh-CN" altLang="en-US" sz="1800" dirty="0"/>
                    </a:p>
                  </a:txBody>
                  <a:tcPr marL="91499" marR="91499" marT="45839" marB="45839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marL="91499" marR="91499" marT="45839" marB="458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3162300" y="5006975"/>
          <a:ext cx="762000" cy="36671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y</a:t>
                      </a:r>
                      <a:endParaRPr lang="zh-CN" altLang="en-US" sz="1800" dirty="0"/>
                    </a:p>
                  </a:txBody>
                  <a:tcPr marL="91499" marR="91499" marT="45839" marB="45839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</a:t>
                      </a:r>
                      <a:endParaRPr lang="zh-CN" altLang="en-US" sz="1800" dirty="0"/>
                    </a:p>
                  </a:txBody>
                  <a:tcPr marL="91499" marR="91499" marT="45839" marB="458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3162300" y="5438775"/>
          <a:ext cx="762000" cy="36671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y</a:t>
                      </a:r>
                      <a:endParaRPr lang="zh-CN" altLang="en-US" sz="1800" dirty="0"/>
                    </a:p>
                  </a:txBody>
                  <a:tcPr marL="91499" marR="91499" marT="45839" marB="45839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</a:t>
                      </a:r>
                      <a:endParaRPr lang="zh-CN" altLang="en-US" sz="1800" dirty="0"/>
                    </a:p>
                  </a:txBody>
                  <a:tcPr marL="91499" marR="91499" marT="45839" marB="458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3203575" y="3933825"/>
            <a:ext cx="86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value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2987675" y="2625725"/>
            <a:ext cx="144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987675" y="3357563"/>
            <a:ext cx="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987675" y="4797425"/>
            <a:ext cx="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987675" y="5229225"/>
            <a:ext cx="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987675" y="5661025"/>
            <a:ext cx="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1835150" y="4005263"/>
            <a:ext cx="433388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/>
              <a:t>tag</a:t>
            </a:r>
            <a:endParaRPr lang="zh-CN" altLang="en-US" sz="1400"/>
          </a:p>
        </p:txBody>
      </p:sp>
      <p:cxnSp>
        <p:nvCxnSpPr>
          <p:cNvPr id="40" name="直接箭头连接符 39"/>
          <p:cNvCxnSpPr>
            <a:stCxn id="38" idx="3"/>
          </p:cNvCxnSpPr>
          <p:nvPr/>
        </p:nvCxnSpPr>
        <p:spPr>
          <a:xfrm flipV="1">
            <a:off x="2268538" y="3573463"/>
            <a:ext cx="935037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8" idx="3"/>
          </p:cNvCxnSpPr>
          <p:nvPr/>
        </p:nvCxnSpPr>
        <p:spPr>
          <a:xfrm>
            <a:off x="2268538" y="4159250"/>
            <a:ext cx="935037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692275" y="3573463"/>
            <a:ext cx="792163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/>
              <a:t>join key</a:t>
            </a:r>
            <a:endParaRPr lang="zh-CN" altLang="en-US" sz="1400"/>
          </a:p>
        </p:txBody>
      </p:sp>
      <p:cxnSp>
        <p:nvCxnSpPr>
          <p:cNvPr id="47" name="直接箭头连接符 46"/>
          <p:cNvCxnSpPr>
            <a:stCxn id="45" idx="3"/>
          </p:cNvCxnSpPr>
          <p:nvPr/>
        </p:nvCxnSpPr>
        <p:spPr>
          <a:xfrm flipV="1">
            <a:off x="2484438" y="3500438"/>
            <a:ext cx="215900" cy="227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3"/>
          </p:cNvCxnSpPr>
          <p:nvPr/>
        </p:nvCxnSpPr>
        <p:spPr>
          <a:xfrm>
            <a:off x="2484438" y="3727450"/>
            <a:ext cx="215900" cy="9255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>
            <a:off x="4067175" y="2924175"/>
            <a:ext cx="720725" cy="217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>
            <a:off x="4067175" y="5084763"/>
            <a:ext cx="720725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 rot="4082873">
            <a:off x="3489325" y="4029075"/>
            <a:ext cx="1878013" cy="176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 rot="17500901">
            <a:off x="3420269" y="4055269"/>
            <a:ext cx="1878012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995738" y="242093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shuffle()</a:t>
            </a:r>
          </a:p>
        </p:txBody>
      </p:sp>
      <p:graphicFrame>
        <p:nvGraphicFramePr>
          <p:cNvPr id="59" name="表格 58"/>
          <p:cNvGraphicFramePr>
            <a:graphicFrameLocks noGrp="1"/>
          </p:cNvGraphicFramePr>
          <p:nvPr/>
        </p:nvGraphicFramePr>
        <p:xfrm>
          <a:off x="5148263" y="2565400"/>
          <a:ext cx="311150" cy="3656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280" marR="91280" marT="45641" marB="456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003800" y="1700213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key</a:t>
            </a:r>
            <a:endParaRPr lang="zh-CN" altLang="en-US"/>
          </a:p>
        </p:txBody>
      </p:sp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09773"/>
              </p:ext>
            </p:extLst>
          </p:nvPr>
        </p:nvGraphicFramePr>
        <p:xfrm>
          <a:off x="5651500" y="2349500"/>
          <a:ext cx="762000" cy="10972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x</a:t>
                      </a:r>
                      <a:endParaRPr lang="zh-CN" altLang="en-US" sz="1800" dirty="0"/>
                    </a:p>
                  </a:txBody>
                  <a:tcPr marL="91499" marR="91499" marT="45707" marB="45707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ab</a:t>
                      </a:r>
                      <a:endParaRPr lang="zh-CN" altLang="en-US" sz="1800" dirty="0"/>
                    </a:p>
                  </a:txBody>
                  <a:tcPr marL="91499" marR="91499" marT="45707" marB="45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y</a:t>
                      </a:r>
                      <a:endParaRPr lang="zh-CN" altLang="en-US" sz="1800" dirty="0"/>
                    </a:p>
                  </a:txBody>
                  <a:tcPr marL="91499" marR="91499" marT="45707" marB="45707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marL="91499" marR="91499" marT="45707" marB="45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x</a:t>
                      </a:r>
                      <a:endParaRPr lang="zh-CN" altLang="en-US" sz="1800" dirty="0"/>
                    </a:p>
                  </a:txBody>
                  <a:tcPr marL="91499" marR="91499" marT="45707" marB="4570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cd</a:t>
                      </a:r>
                      <a:endParaRPr lang="zh-CN" altLang="en-US" sz="1800" dirty="0"/>
                    </a:p>
                  </a:txBody>
                  <a:tcPr marL="91499" marR="91499" marT="45707" marB="45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5651500" y="1700213"/>
            <a:ext cx="1152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valuelist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5435600" y="2781300"/>
            <a:ext cx="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表格 69"/>
          <p:cNvGraphicFramePr>
            <a:graphicFrameLocks noGrp="1"/>
          </p:cNvGraphicFramePr>
          <p:nvPr/>
        </p:nvGraphicFramePr>
        <p:xfrm>
          <a:off x="5148263" y="3933825"/>
          <a:ext cx="311150" cy="3656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280" marR="91280" marT="45641" marB="456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/>
          </p:cNvGraphicFramePr>
          <p:nvPr/>
        </p:nvGraphicFramePr>
        <p:xfrm>
          <a:off x="5651500" y="3933825"/>
          <a:ext cx="762000" cy="3656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y</a:t>
                      </a:r>
                      <a:endParaRPr lang="zh-CN" altLang="en-US" sz="1800" dirty="0"/>
                    </a:p>
                  </a:txBody>
                  <a:tcPr marL="91499" marR="91499" marT="45641" marB="45641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</a:t>
                      </a:r>
                      <a:endParaRPr lang="zh-CN" altLang="en-US" sz="1800" dirty="0"/>
                    </a:p>
                  </a:txBody>
                  <a:tcPr marL="91499" marR="91499" marT="45641" marB="456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4" name="直接连接符 73"/>
          <p:cNvCxnSpPr/>
          <p:nvPr/>
        </p:nvCxnSpPr>
        <p:spPr>
          <a:xfrm>
            <a:off x="5435600" y="4154488"/>
            <a:ext cx="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表格 76"/>
          <p:cNvGraphicFramePr>
            <a:graphicFrameLocks noGrp="1"/>
          </p:cNvGraphicFramePr>
          <p:nvPr/>
        </p:nvGraphicFramePr>
        <p:xfrm>
          <a:off x="5148263" y="4786313"/>
          <a:ext cx="311150" cy="3656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280" marR="91280" marT="45641" marB="456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" name="表格 77"/>
          <p:cNvGraphicFramePr>
            <a:graphicFrameLocks noGrp="1"/>
          </p:cNvGraphicFramePr>
          <p:nvPr/>
        </p:nvGraphicFramePr>
        <p:xfrm>
          <a:off x="5651500" y="4641850"/>
          <a:ext cx="762000" cy="7318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x</a:t>
                      </a:r>
                      <a:endParaRPr lang="zh-CN" altLang="en-US" sz="1800" dirty="0"/>
                    </a:p>
                  </a:txBody>
                  <a:tcPr marL="91499" marR="91499" marT="45740" marB="45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ef</a:t>
                      </a:r>
                      <a:endParaRPr lang="zh-CN" altLang="en-US" sz="1800" dirty="0"/>
                    </a:p>
                  </a:txBody>
                  <a:tcPr marL="91499" marR="91499" marT="45740" marB="45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y</a:t>
                      </a:r>
                      <a:endParaRPr lang="zh-CN" altLang="en-US" sz="1800" dirty="0"/>
                    </a:p>
                  </a:txBody>
                  <a:tcPr marL="91499" marR="91499" marT="45740" marB="457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</a:t>
                      </a:r>
                      <a:endParaRPr lang="zh-CN" altLang="en-US" sz="1800" dirty="0"/>
                    </a:p>
                  </a:txBody>
                  <a:tcPr marL="91499" marR="91499" marT="45740" marB="457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9" name="直接连接符 78"/>
          <p:cNvCxnSpPr/>
          <p:nvPr/>
        </p:nvCxnSpPr>
        <p:spPr>
          <a:xfrm>
            <a:off x="5435600" y="5006975"/>
            <a:ext cx="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右箭头 79"/>
          <p:cNvSpPr/>
          <p:nvPr/>
        </p:nvSpPr>
        <p:spPr>
          <a:xfrm>
            <a:off x="6588125" y="3716338"/>
            <a:ext cx="936625" cy="217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516688" y="3357563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reduce()</a:t>
            </a:r>
            <a:endParaRPr lang="zh-CN" altLang="en-US"/>
          </a:p>
        </p:txBody>
      </p: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02116"/>
              </p:ext>
            </p:extLst>
          </p:nvPr>
        </p:nvGraphicFramePr>
        <p:xfrm>
          <a:off x="7608888" y="2924175"/>
          <a:ext cx="1319211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ab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cd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ef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</a:t>
                      </a:r>
                      <a:endParaRPr lang="zh-CN" altLang="en-US" sz="1800" dirty="0"/>
                    </a:p>
                  </a:txBody>
                  <a:tcPr marL="91399" marR="91399" marT="45740" marB="457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7885113" y="2205038"/>
            <a:ext cx="935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output</a:t>
            </a:r>
            <a:endParaRPr lang="zh-CN" altLang="en-US"/>
          </a:p>
        </p:txBody>
      </p:sp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2700338" y="2763838"/>
          <a:ext cx="311150" cy="3656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280" marR="91280" marT="45641" marB="456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0" name="直接连接符 59"/>
          <p:cNvCxnSpPr/>
          <p:nvPr/>
        </p:nvCxnSpPr>
        <p:spPr>
          <a:xfrm>
            <a:off x="2987675" y="2979738"/>
            <a:ext cx="144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8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 animBg="1"/>
      <p:bldP spid="11" grpId="0"/>
      <p:bldP spid="17" grpId="0"/>
      <p:bldP spid="21" grpId="0"/>
      <p:bldP spid="25" grpId="0"/>
      <p:bldP spid="29" grpId="0"/>
      <p:bldP spid="38" grpId="0" animBg="1"/>
      <p:bldP spid="45" grpId="0" animBg="1"/>
      <p:bldP spid="53" grpId="0" animBg="1"/>
      <p:bldP spid="54" grpId="0" animBg="1"/>
      <p:bldP spid="55" grpId="0" animBg="1"/>
      <p:bldP spid="57" grpId="0" animBg="1"/>
      <p:bldP spid="58" grpId="0"/>
      <p:bldP spid="62" grpId="0"/>
      <p:bldP spid="66" grpId="0"/>
      <p:bldP spid="80" grpId="0" animBg="1"/>
      <p:bldP spid="8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Operation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Classic </a:t>
            </a:r>
            <a:r>
              <a:rPr lang="en-US" altLang="zh-TW" sz="4400" dirty="0" err="1"/>
              <a:t>MapReduce</a:t>
            </a:r>
            <a:r>
              <a:rPr lang="en-US" altLang="zh-TW" sz="4400" dirty="0"/>
              <a:t> Algorithm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093372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4500" y="1630363"/>
            <a:ext cx="8229600" cy="1159858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>
                <a:ea typeface="新細明體" pitchFamily="18" charset="-120"/>
              </a:rPr>
              <a:t>Represent matrix as list of nonzero entries</a:t>
            </a:r>
          </a:p>
          <a:p>
            <a:pPr marL="0" lvl="2" indent="0">
              <a:buNone/>
            </a:pPr>
            <a:r>
              <a:rPr lang="en-US" altLang="zh-TW" dirty="0">
                <a:ea typeface="新細明體" pitchFamily="18" charset="-120"/>
                <a:sym typeface="Symbol" pitchFamily="18" charset="2"/>
              </a:rPr>
              <a:t>       row, col, value</a:t>
            </a:r>
          </a:p>
          <a:p>
            <a:endParaRPr lang="zh-TW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627784" y="3019453"/>
            <a:ext cx="1371600" cy="1711325"/>
            <a:chOff x="2828" y="1798"/>
            <a:chExt cx="864" cy="1078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2828" y="2012"/>
              <a:ext cx="864" cy="864"/>
              <a:chOff x="2828" y="2012"/>
              <a:chExt cx="864" cy="864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2828" y="2012"/>
                <a:ext cx="864" cy="864"/>
                <a:chOff x="2828" y="2012"/>
                <a:chExt cx="864" cy="864"/>
              </a:xfrm>
            </p:grpSpPr>
            <p:sp>
              <p:nvSpPr>
                <p:cNvPr id="10" name="Rectangle 7"/>
                <p:cNvSpPr>
                  <a:spLocks noChangeArrowheads="1"/>
                </p:cNvSpPr>
                <p:nvPr/>
              </p:nvSpPr>
              <p:spPr bwMode="auto">
                <a:xfrm>
                  <a:off x="2828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 dirty="0">
                      <a:latin typeface="Courier New" pitchFamily="49" charset="0"/>
                      <a:ea typeface="新細明體" pitchFamily="18" charset="-120"/>
                    </a:rPr>
                    <a:t>10</a:t>
                  </a:r>
                </a:p>
              </p:txBody>
            </p:sp>
            <p:sp>
              <p:nvSpPr>
                <p:cNvPr id="11" name="Rectangle 8"/>
                <p:cNvSpPr>
                  <a:spLocks noChangeArrowheads="1"/>
                </p:cNvSpPr>
                <p:nvPr/>
              </p:nvSpPr>
              <p:spPr bwMode="auto">
                <a:xfrm>
                  <a:off x="3116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12" name="Rectangle 9"/>
                <p:cNvSpPr>
                  <a:spLocks noChangeArrowheads="1"/>
                </p:cNvSpPr>
                <p:nvPr/>
              </p:nvSpPr>
              <p:spPr bwMode="auto">
                <a:xfrm>
                  <a:off x="3404" y="2012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20</a:t>
                  </a:r>
                </a:p>
              </p:txBody>
            </p:sp>
            <p:sp>
              <p:nvSpPr>
                <p:cNvPr id="13" name="Rectangle 10"/>
                <p:cNvSpPr>
                  <a:spLocks noChangeArrowheads="1"/>
                </p:cNvSpPr>
                <p:nvPr/>
              </p:nvSpPr>
              <p:spPr bwMode="auto">
                <a:xfrm>
                  <a:off x="2828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endParaRPr lang="zh-TW" altLang="zh-TW" sz="1400">
                    <a:latin typeface="Courier New" pitchFamily="49" charset="0"/>
                  </a:endParaRPr>
                </a:p>
              </p:txBody>
            </p:sp>
            <p:sp>
              <p:nvSpPr>
                <p:cNvPr id="14" name="Rectangle 11"/>
                <p:cNvSpPr>
                  <a:spLocks noChangeArrowheads="1"/>
                </p:cNvSpPr>
                <p:nvPr/>
              </p:nvSpPr>
              <p:spPr bwMode="auto">
                <a:xfrm>
                  <a:off x="3116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30</a:t>
                  </a:r>
                </a:p>
              </p:txBody>
            </p:sp>
            <p:sp>
              <p:nvSpPr>
                <p:cNvPr id="15" name="Rectangle 12"/>
                <p:cNvSpPr>
                  <a:spLocks noChangeArrowheads="1"/>
                </p:cNvSpPr>
                <p:nvPr/>
              </p:nvSpPr>
              <p:spPr bwMode="auto">
                <a:xfrm>
                  <a:off x="3404" y="2300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40</a:t>
                  </a:r>
                </a:p>
              </p:txBody>
            </p:sp>
            <p:sp>
              <p:nvSpPr>
                <p:cNvPr id="16" name="Rectangle 13"/>
                <p:cNvSpPr>
                  <a:spLocks noChangeArrowheads="1"/>
                </p:cNvSpPr>
                <p:nvPr/>
              </p:nvSpPr>
              <p:spPr bwMode="auto">
                <a:xfrm>
                  <a:off x="2828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50</a:t>
                  </a:r>
                </a:p>
              </p:txBody>
            </p:sp>
            <p:sp>
              <p:nvSpPr>
                <p:cNvPr id="17" name="Rectangle 14"/>
                <p:cNvSpPr>
                  <a:spLocks noChangeArrowheads="1"/>
                </p:cNvSpPr>
                <p:nvPr/>
              </p:nvSpPr>
              <p:spPr bwMode="auto">
                <a:xfrm>
                  <a:off x="3116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60</a:t>
                  </a:r>
                </a:p>
              </p:txBody>
            </p:sp>
            <p:sp>
              <p:nvSpPr>
                <p:cNvPr id="18" name="Rectangle 15"/>
                <p:cNvSpPr>
                  <a:spLocks noChangeArrowheads="1"/>
                </p:cNvSpPr>
                <p:nvPr/>
              </p:nvSpPr>
              <p:spPr bwMode="auto">
                <a:xfrm>
                  <a:off x="3404" y="2588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9050">
                      <a:solidFill>
                        <a:srgbClr val="000000"/>
                      </a:solidFill>
                      <a:miter lim="800000"/>
                      <a:headEnd/>
                      <a:tailEnd type="none" w="lg" len="med"/>
                    </a14:hiddenLine>
                  </a:ext>
                </a:extLst>
              </p:spPr>
              <p:txBody>
                <a:bodyPr wrap="none" lIns="45720" rIns="45720" anchor="ctr"/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en-US" altLang="zh-TW" sz="1400">
                      <a:latin typeface="Courier New" pitchFamily="49" charset="0"/>
                      <a:ea typeface="新細明體" pitchFamily="18" charset="-120"/>
                    </a:rPr>
                    <a:t>70</a:t>
                  </a:r>
                </a:p>
              </p:txBody>
            </p:sp>
          </p:grpSp>
          <p:sp>
            <p:nvSpPr>
              <p:cNvPr id="8" name="Freeform 16"/>
              <p:cNvSpPr>
                <a:spLocks/>
              </p:cNvSpPr>
              <p:nvPr/>
            </p:nvSpPr>
            <p:spPr bwMode="auto">
              <a:xfrm>
                <a:off x="2828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  <p:sp>
            <p:nvSpPr>
              <p:cNvPr id="9" name="Freeform 17"/>
              <p:cNvSpPr>
                <a:spLocks/>
              </p:cNvSpPr>
              <p:nvPr/>
            </p:nvSpPr>
            <p:spPr bwMode="auto">
              <a:xfrm flipH="1">
                <a:off x="3644" y="2012"/>
                <a:ext cx="48" cy="864"/>
              </a:xfrm>
              <a:custGeom>
                <a:avLst/>
                <a:gdLst>
                  <a:gd name="T0" fmla="*/ 48 w 48"/>
                  <a:gd name="T1" fmla="*/ 0 h 864"/>
                  <a:gd name="T2" fmla="*/ 0 w 48"/>
                  <a:gd name="T3" fmla="*/ 0 h 864"/>
                  <a:gd name="T4" fmla="*/ 0 w 48"/>
                  <a:gd name="T5" fmla="*/ 864 h 864"/>
                  <a:gd name="T6" fmla="*/ 48 w 48"/>
                  <a:gd name="T7" fmla="*/ 864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864"/>
                  <a:gd name="T14" fmla="*/ 48 w 48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864">
                    <a:moveTo>
                      <a:pt x="48" y="0"/>
                    </a:moveTo>
                    <a:lnTo>
                      <a:pt x="0" y="0"/>
                    </a:lnTo>
                    <a:lnTo>
                      <a:pt x="0" y="864"/>
                    </a:lnTo>
                    <a:lnTo>
                      <a:pt x="48" y="864"/>
                    </a:lnTo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5720" rIns="45720" anchor="ctr">
                <a:spAutoFit/>
              </a:bodyPr>
              <a:lstStyle/>
              <a:p>
                <a:pPr eaLnBrk="0" hangingPunct="0">
                  <a:lnSpc>
                    <a:spcPct val="90000"/>
                  </a:lnSpc>
                </a:pPr>
                <a:endParaRPr lang="zh-TW" altLang="zh-TW"/>
              </a:p>
            </p:txBody>
          </p:sp>
        </p:grpSp>
        <p:sp>
          <p:nvSpPr>
            <p:cNvPr id="6" name="Text Box 18"/>
            <p:cNvSpPr txBox="1">
              <a:spLocks noChangeArrowheads="1"/>
            </p:cNvSpPr>
            <p:nvPr/>
          </p:nvSpPr>
          <p:spPr bwMode="auto">
            <a:xfrm>
              <a:off x="2828" y="1798"/>
              <a:ext cx="86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defRPr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pitchFamily="18" charset="-120"/>
                </a:rPr>
                <a:t>A</a:t>
              </a:r>
            </a:p>
          </p:txBody>
        </p:sp>
      </p:grpSp>
      <p:sp>
        <p:nvSpPr>
          <p:cNvPr id="107" name="文字方塊 106"/>
          <p:cNvSpPr txBox="1"/>
          <p:nvPr/>
        </p:nvSpPr>
        <p:spPr>
          <a:xfrm>
            <a:off x="4572000" y="2909843"/>
            <a:ext cx="11047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&lt;1, 1, 10&gt;</a:t>
            </a:r>
          </a:p>
          <a:p>
            <a:r>
              <a:rPr lang="en-US" altLang="zh-TW" dirty="0"/>
              <a:t>&lt;1, 3, 20&gt;</a:t>
            </a:r>
          </a:p>
          <a:p>
            <a:r>
              <a:rPr lang="en-US" altLang="zh-TW" dirty="0"/>
              <a:t>&lt;2, 2, 30&gt;</a:t>
            </a:r>
          </a:p>
          <a:p>
            <a:r>
              <a:rPr lang="en-US" altLang="zh-TW" dirty="0"/>
              <a:t>&lt;2, 3, 40&gt;</a:t>
            </a:r>
          </a:p>
          <a:p>
            <a:r>
              <a:rPr lang="en-US" altLang="zh-TW" dirty="0"/>
              <a:t>&lt;3, 1, 50&gt;</a:t>
            </a:r>
          </a:p>
          <a:p>
            <a:r>
              <a:rPr lang="en-US" altLang="zh-TW" dirty="0"/>
              <a:t>&lt;3, 2, 60&gt;</a:t>
            </a:r>
          </a:p>
          <a:p>
            <a:r>
              <a:rPr lang="en-US" altLang="zh-TW" dirty="0"/>
              <a:t>&lt;3, 3, 70&gt;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73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75561</TotalTime>
  <Words>6524</Words>
  <Application>Microsoft Macintosh PowerPoint</Application>
  <PresentationFormat>如螢幕大小 (4:3)</PresentationFormat>
  <Paragraphs>1273</Paragraphs>
  <Slides>136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136</vt:i4>
      </vt:variant>
    </vt:vector>
  </HeadingPairs>
  <TitlesOfParts>
    <vt:vector size="149" baseType="lpstr">
      <vt:lpstr>標楷體</vt:lpstr>
      <vt:lpstr>Batang</vt:lpstr>
      <vt:lpstr>SFMono-Regular</vt:lpstr>
      <vt:lpstr>Arial</vt:lpstr>
      <vt:lpstr>Calibri</vt:lpstr>
      <vt:lpstr>Cambria Math</vt:lpstr>
      <vt:lpstr>Consolas</vt:lpstr>
      <vt:lpstr>Courier New</vt:lpstr>
      <vt:lpstr>Menlo</vt:lpstr>
      <vt:lpstr>Tahoma</vt:lpstr>
      <vt:lpstr>Times New Roman</vt:lpstr>
      <vt:lpstr>Wingdings</vt:lpstr>
      <vt:lpstr>Office 佈景主題</vt:lpstr>
      <vt:lpstr>Hadoop/Spark Tutorial</vt:lpstr>
      <vt:lpstr>作業 1</vt:lpstr>
      <vt:lpstr>Project Challenge</vt:lpstr>
      <vt:lpstr>What is cloud computing?</vt:lpstr>
      <vt:lpstr>Assignment Challenge</vt:lpstr>
      <vt:lpstr>Divide and Conquer </vt:lpstr>
      <vt:lpstr>Current Tools</vt:lpstr>
      <vt:lpstr>Managing Multiple Workers</vt:lpstr>
      <vt:lpstr>PowerPoint 簡報</vt:lpstr>
      <vt:lpstr>PowerPoint 簡報</vt:lpstr>
      <vt:lpstr>What’s the point?</vt:lpstr>
      <vt:lpstr>PowerPoint 簡報</vt:lpstr>
      <vt:lpstr>PowerPoint 簡報</vt:lpstr>
      <vt:lpstr>What is MapReduce?</vt:lpstr>
      <vt:lpstr>MapReduce Implementations</vt:lpstr>
      <vt:lpstr>Introduction to Hadoop</vt:lpstr>
      <vt:lpstr>A short history </vt:lpstr>
      <vt:lpstr>A short history </vt:lpstr>
      <vt:lpstr>Growing Hadoop Ecosystem</vt:lpstr>
      <vt:lpstr>Hadoop Workflow</vt:lpstr>
      <vt:lpstr>Hadoop Workflow</vt:lpstr>
      <vt:lpstr>Hadoop Workflow</vt:lpstr>
      <vt:lpstr>Hadoop Workflow</vt:lpstr>
      <vt:lpstr>Hadoop Workflow</vt:lpstr>
      <vt:lpstr>Hadoop Architecture</vt:lpstr>
      <vt:lpstr>Apache Hadoop – key components</vt:lpstr>
      <vt:lpstr>HDFS</vt:lpstr>
      <vt:lpstr>HDFS</vt:lpstr>
      <vt:lpstr>Hadoop Architecture</vt:lpstr>
      <vt:lpstr>Dataflow in Hadoop</vt:lpstr>
      <vt:lpstr>Dataflow in Hadoop</vt:lpstr>
      <vt:lpstr>Dataflow in Hadoop</vt:lpstr>
      <vt:lpstr>Dataflow in Hadoop</vt:lpstr>
      <vt:lpstr>Basic MapReduce Execution</vt:lpstr>
      <vt:lpstr>Compile your hadoop program (1)</vt:lpstr>
      <vt:lpstr>Compile your hadoop program (2)</vt:lpstr>
      <vt:lpstr>MapReduce Programming Model</vt:lpstr>
      <vt:lpstr>Dataflow in Hadoop</vt:lpstr>
      <vt:lpstr>Dataflow in Hadoop</vt:lpstr>
      <vt:lpstr>Dataflow in Hadoop</vt:lpstr>
      <vt:lpstr>Dataflow in Hadoop</vt:lpstr>
      <vt:lpstr>Word Count Example</vt:lpstr>
      <vt:lpstr>PowerPoint 簡報</vt:lpstr>
      <vt:lpstr>MapReduce Programming Model</vt:lpstr>
      <vt:lpstr>MapReduce Programming Model</vt:lpstr>
      <vt:lpstr>MapReduce Programming Model: Word Count</vt:lpstr>
      <vt:lpstr>Before divining into Hadoop codes, Let’s pay attention on the following things</vt:lpstr>
      <vt:lpstr>Word Count in Java</vt:lpstr>
      <vt:lpstr>PowerPoint 簡報</vt:lpstr>
      <vt:lpstr>PowerPoint 簡報</vt:lpstr>
      <vt:lpstr>PowerPoint 簡報</vt:lpstr>
      <vt:lpstr>Dataflow in Hadoop</vt:lpstr>
      <vt:lpstr>Dataflow in Hadoop</vt:lpstr>
      <vt:lpstr>Dataflow in Hadoop</vt:lpstr>
      <vt:lpstr>Dataflow in Hadoop</vt:lpstr>
      <vt:lpstr>Dataflow in Hadoop</vt:lpstr>
      <vt:lpstr>Dataflow in Hadoop</vt:lpstr>
      <vt:lpstr>PowerPoint 簡報</vt:lpstr>
      <vt:lpstr>MapReduce Programming Model</vt:lpstr>
      <vt:lpstr>The Sum</vt:lpstr>
      <vt:lpstr>PowerPoint 簡報</vt:lpstr>
      <vt:lpstr>PowerPoint 簡報</vt:lpstr>
      <vt:lpstr>Top-20 ?</vt:lpstr>
      <vt:lpstr>Distinct Count ?</vt:lpstr>
      <vt:lpstr>Assignment  </vt:lpstr>
      <vt:lpstr>Mapper Available Method</vt:lpstr>
      <vt:lpstr>MapReduce Programming Model</vt:lpstr>
      <vt:lpstr>Reviews </vt:lpstr>
      <vt:lpstr>MapReduce</vt:lpstr>
      <vt:lpstr>What is MapReduce?</vt:lpstr>
      <vt:lpstr>Map-Reduce</vt:lpstr>
      <vt:lpstr>Dataflow in Hadoop</vt:lpstr>
      <vt:lpstr>Dataflow in Hadoop</vt:lpstr>
      <vt:lpstr>Dataflow in Hadoop</vt:lpstr>
      <vt:lpstr>Dataflow in Hadoop</vt:lpstr>
      <vt:lpstr>MapReduce Programming Model</vt:lpstr>
      <vt:lpstr>“Hello World”: Word Count</vt:lpstr>
      <vt:lpstr>Word Count Execution</vt:lpstr>
      <vt:lpstr>如何計算Ep.txt中的平均值？</vt:lpstr>
      <vt:lpstr>Solution </vt:lpstr>
      <vt:lpstr>MapReduce Concept</vt:lpstr>
      <vt:lpstr>PowerPoint 簡報</vt:lpstr>
      <vt:lpstr>MapReduce Programming Model</vt:lpstr>
      <vt:lpstr>PowerPoint 簡報</vt:lpstr>
      <vt:lpstr>PowerPoint 簡報</vt:lpstr>
      <vt:lpstr>MapReduce Job</vt:lpstr>
      <vt:lpstr>PowerPoint 簡報</vt:lpstr>
      <vt:lpstr>The Challenge Sort the words according to their counts </vt:lpstr>
      <vt:lpstr> Challenge</vt:lpstr>
      <vt:lpstr>PowerPoint 簡報</vt:lpstr>
      <vt:lpstr>PowerPoint 簡報</vt:lpstr>
      <vt:lpstr>PowerPoint 簡報</vt:lpstr>
      <vt:lpstr>PowerPoint 簡報</vt:lpstr>
      <vt:lpstr>This assignment will let you know…</vt:lpstr>
      <vt:lpstr>Further Resources</vt:lpstr>
      <vt:lpstr>Join</vt:lpstr>
      <vt:lpstr>MapReduce Join: Running Example</vt:lpstr>
      <vt:lpstr>Matrix Operation</vt:lpstr>
      <vt:lpstr>Matrix Representation</vt:lpstr>
      <vt:lpstr>Matrix Operations</vt:lpstr>
      <vt:lpstr>Matrix Multiplication</vt:lpstr>
      <vt:lpstr>Phase 1 Map of Matrix Multiply</vt:lpstr>
      <vt:lpstr>Phase 1 “Reduce” of Matrix Multiply</vt:lpstr>
      <vt:lpstr>Phase 2 Map of Matrix Multiply</vt:lpstr>
      <vt:lpstr>Computing Matrix Product</vt:lpstr>
      <vt:lpstr>K-means</vt:lpstr>
      <vt:lpstr>PM25 Data</vt:lpstr>
      <vt:lpstr>PowerPoint 簡報</vt:lpstr>
      <vt:lpstr>PowerPoint 簡報</vt:lpstr>
      <vt:lpstr>K-Mean Algorithm Running Example</vt:lpstr>
      <vt:lpstr>K-Mean Visualization </vt:lpstr>
      <vt:lpstr>K-Means with Hadoop/MapReduce</vt:lpstr>
      <vt:lpstr>PowerPoint 簡報</vt:lpstr>
      <vt:lpstr>Spark </vt:lpstr>
      <vt:lpstr>MapReduce problems &amp; potential solution</vt:lpstr>
      <vt:lpstr>PowerPoint 簡報</vt:lpstr>
      <vt:lpstr>Apache Spark</vt:lpstr>
      <vt:lpstr>Gray sort competition: Winner Spark-based (previously MR)</vt:lpstr>
      <vt:lpstr>Spark vs. Hadoop MapReduce</vt:lpstr>
      <vt:lpstr>AMPLab’s Berkeley Data Analytics Stack (BDAS)</vt:lpstr>
      <vt:lpstr>Apache Spark: Libraries “on top” of core that come with it</vt:lpstr>
      <vt:lpstr>PowerPoint 簡報</vt:lpstr>
      <vt:lpstr>PowerPoint 簡報</vt:lpstr>
      <vt:lpstr>RDD overview </vt:lpstr>
      <vt:lpstr>RDD, Transformation, Action</vt:lpstr>
      <vt:lpstr>Sample Spark transformations</vt:lpstr>
      <vt:lpstr>Sample Spark Actions</vt:lpstr>
      <vt:lpstr>Filter</vt:lpstr>
      <vt:lpstr>Distinct </vt:lpstr>
      <vt:lpstr>Reduce</vt:lpstr>
      <vt:lpstr>Pi Estimators</vt:lpstr>
      <vt:lpstr>Pi Estimators</vt:lpstr>
      <vt:lpstr>Spark example #1 (Python)</vt:lpstr>
      <vt:lpstr>Common Operator</vt:lpstr>
      <vt:lpstr>Colab Today</vt:lpstr>
      <vt:lpstr>PM25分析目標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MapReduce for Managing Social Network Data</dc:title>
  <cp:lastModifiedBy>Microsoft Office 使用者</cp:lastModifiedBy>
  <cp:revision>159</cp:revision>
  <cp:lastPrinted>2018-01-15T22:29:40Z</cp:lastPrinted>
  <dcterms:modified xsi:type="dcterms:W3CDTF">2022-10-20T14:14:00Z</dcterms:modified>
</cp:coreProperties>
</file>